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3"/>
    <p:sldId id="260" r:id="rId4"/>
    <p:sldId id="259" r:id="rId5"/>
    <p:sldId id="258" r:id="rId6"/>
    <p:sldId id="265" r:id="rId7"/>
    <p:sldId id="515" r:id="rId8"/>
    <p:sldId id="525" r:id="rId10"/>
    <p:sldId id="266" r:id="rId11"/>
    <p:sldId id="516" r:id="rId12"/>
    <p:sldId id="263" r:id="rId13"/>
    <p:sldId id="522" r:id="rId14"/>
    <p:sldId id="523" r:id="rId15"/>
    <p:sldId id="518" r:id="rId16"/>
    <p:sldId id="520" r:id="rId17"/>
    <p:sldId id="521" r:id="rId18"/>
    <p:sldId id="524" r:id="rId19"/>
    <p:sldId id="257" r:id="rId20"/>
    <p:sldId id="529" r:id="rId21"/>
    <p:sldId id="526" r:id="rId22"/>
    <p:sldId id="527" r:id="rId23"/>
    <p:sldId id="261" r:id="rId24"/>
    <p:sldId id="528"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144" y="216"/>
      </p:cViewPr>
      <p:guideLst/>
    </p:cSldViewPr>
  </p:slideViewPr>
  <p:notesTextViewPr>
    <p:cViewPr>
      <p:scale>
        <a:sx n="1" d="1"/>
        <a:sy n="1" d="1"/>
      </p:scale>
      <p:origin x="0" y="0"/>
    </p:cViewPr>
  </p:notesTextViewPr>
  <p:sorterViewPr>
    <p:cViewPr>
      <p:scale>
        <a:sx n="154" d="100"/>
        <a:sy n="154"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451D7F-F50A-4A82-8AC9-28E045D6FF8F}"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7B8C2F-250C-4FF6-9549-AC170E0DF5A8}"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11E3F30-12F5-4966-8EAE-C24762E1FFF0}" type="slidenum">
              <a:rPr lang="en-IN" smtClean="0"/>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67B8C2F-250C-4FF6-9549-AC170E0DF5A8}" type="slidenum">
              <a:rPr lang="en-IN" smtClean="0"/>
            </a:fld>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67B8C2F-250C-4FF6-9549-AC170E0DF5A8}" type="slidenum">
              <a:rPr lang="en-IN" smtClean="0"/>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77D9878B-6C77-47D7-B69F-3417EB66B13F}"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8F8BDF-AA00-4017-AAAF-2B93A5810FF6}"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77D9878B-6C77-47D7-B69F-3417EB66B13F}"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8F8BDF-AA00-4017-AAAF-2B93A5810FF6}"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77D9878B-6C77-47D7-B69F-3417EB66B13F}"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8F8BDF-AA00-4017-AAAF-2B93A5810FF6}"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77D9878B-6C77-47D7-B69F-3417EB66B13F}"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8F8BDF-AA00-4017-AAAF-2B93A5810FF6}"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77D9878B-6C77-47D7-B69F-3417EB66B13F}"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8F8BDF-AA00-4017-AAAF-2B93A5810FF6}"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77D9878B-6C77-47D7-B69F-3417EB66B13F}"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8F8BDF-AA00-4017-AAAF-2B93A5810FF6}"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77D9878B-6C77-47D7-B69F-3417EB66B13F}"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68F8BDF-AA00-4017-AAAF-2B93A5810FF6}"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77D9878B-6C77-47D7-B69F-3417EB66B13F}"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68F8BDF-AA00-4017-AAAF-2B93A5810FF6}"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D9878B-6C77-47D7-B69F-3417EB66B13F}"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68F8BDF-AA00-4017-AAAF-2B93A5810FF6}"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7D9878B-6C77-47D7-B69F-3417EB66B13F}"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8F8BDF-AA00-4017-AAAF-2B93A5810FF6}"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7D9878B-6C77-47D7-B69F-3417EB66B13F}"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8F8BDF-AA00-4017-AAAF-2B93A5810FF6}"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D9878B-6C77-47D7-B69F-3417EB66B13F}"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8F8BDF-AA00-4017-AAAF-2B93A5810FF6}"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8.png"/><Relationship Id="rId1"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7.png"/><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9.png"/><Relationship Id="rId1" Type="http://schemas.openxmlformats.org/officeDocument/2006/relationships/image" Target="../media/image28.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rotWithShape="1">
          <a:blip r:embed="rId1"/>
          <a:srcRect r="13818" b="9091"/>
          <a:stretch>
            <a:fillRect/>
          </a:stretch>
        </p:blipFill>
        <p:spPr>
          <a:xfrm>
            <a:off x="3523488" y="10"/>
            <a:ext cx="8668512" cy="6857990"/>
          </a:xfrm>
          <a:prstGeom prst="rect">
            <a:avLst/>
          </a:prstGeom>
        </p:spPr>
      </p:pic>
      <p:sp>
        <p:nvSpPr>
          <p:cNvPr id="54" name="Rectangle 53"/>
          <p:cNvSpPr>
            <a:spLocks noGrp="1" noRot="1" noChangeAspect="1" noMove="1" noResize="1" noEditPoints="1" noAdjustHandles="1" noChangeArrowheads="1" noChangeShapeType="1" noTextEdit="1"/>
          </p:cNvSpPr>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77981" y="1122363"/>
            <a:ext cx="4023360" cy="3204134"/>
          </a:xfrm>
        </p:spPr>
        <p:txBody>
          <a:bodyPr vert="horz" lIns="91440" tIns="45720" rIns="91440" bIns="45720" rtlCol="0" anchor="b">
            <a:normAutofit/>
          </a:bodyPr>
          <a:lstStyle/>
          <a:p>
            <a:pPr algn="l"/>
            <a:r>
              <a:rPr lang="en-US" sz="4800" dirty="0"/>
              <a:t>Sports &amp; Mental Health</a:t>
            </a:r>
            <a:endParaRPr lang="en-US" sz="4800"/>
          </a:p>
        </p:txBody>
      </p:sp>
      <p:sp>
        <p:nvSpPr>
          <p:cNvPr id="3" name="Subtitle 2"/>
          <p:cNvSpPr>
            <a:spLocks noGrp="1"/>
          </p:cNvSpPr>
          <p:nvPr>
            <p:ph type="subTitle" idx="1"/>
          </p:nvPr>
        </p:nvSpPr>
        <p:spPr>
          <a:xfrm>
            <a:off x="477980" y="4872922"/>
            <a:ext cx="4023359" cy="1208141"/>
          </a:xfrm>
        </p:spPr>
        <p:txBody>
          <a:bodyPr vert="horz" lIns="91440" tIns="45720" rIns="91440" bIns="45720" rtlCol="0">
            <a:normAutofit/>
          </a:bodyPr>
          <a:lstStyle/>
          <a:p>
            <a:pPr algn="l"/>
            <a:r>
              <a:rPr lang="en-US" sz="2000" dirty="0"/>
              <a:t>Manas K Mandal</a:t>
            </a:r>
            <a:endParaRPr lang="en-US" sz="2000"/>
          </a:p>
        </p:txBody>
      </p:sp>
      <p:sp>
        <p:nvSpPr>
          <p:cNvPr id="56" name="Rectangle 55"/>
          <p:cNvSpPr>
            <a:spLocks noGrp="1" noRot="1" noChangeAspect="1" noMove="1" noResize="1" noEditPoints="1" noAdjustHandles="1" noChangeArrowheads="1" noChangeShapeType="1" noTextEdit="1"/>
          </p:cNvSpPr>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8" name="Rectangle 57"/>
          <p:cNvSpPr>
            <a:spLocks noGrp="1" noRot="1" noChangeAspect="1" noMove="1" noResize="1" noEditPoints="1" noAdjustHandles="1" noChangeArrowheads="1" noChangeShapeType="1" noTextEdit="1"/>
          </p:cNvSpPr>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p:cNvSpPr txBox="1"/>
          <p:nvPr/>
        </p:nvSpPr>
        <p:spPr>
          <a:xfrm>
            <a:off x="5010539" y="4057095"/>
            <a:ext cx="4956328" cy="2492990"/>
          </a:xfrm>
          <a:prstGeom prst="rect">
            <a:avLst/>
          </a:prstGeom>
          <a:noFill/>
        </p:spPr>
        <p:txBody>
          <a:bodyPr wrap="square" rtlCol="0">
            <a:spAutoFit/>
          </a:bodyPr>
          <a:lstStyle/>
          <a:p>
            <a:pPr>
              <a:spcAft>
                <a:spcPts val="600"/>
              </a:spcAft>
            </a:pPr>
            <a:r>
              <a:rPr lang="en-US" b="1" dirty="0"/>
              <a:t>Our discussion points: </a:t>
            </a:r>
            <a:endParaRPr lang="en-US" b="1"/>
          </a:p>
          <a:p>
            <a:pPr marL="742950" lvl="1" indent="-285750">
              <a:spcAft>
                <a:spcPts val="600"/>
              </a:spcAft>
              <a:buFont typeface="Arial" panose="020B0604020202020204" pitchFamily="34" charset="0"/>
              <a:buChar char="•"/>
            </a:pPr>
            <a:r>
              <a:rPr lang="en-IN" dirty="0"/>
              <a:t>Prevalence of mental health issues</a:t>
            </a:r>
            <a:endParaRPr lang="en-IN"/>
          </a:p>
          <a:p>
            <a:pPr marL="742950" lvl="1" indent="-285750">
              <a:spcAft>
                <a:spcPts val="600"/>
              </a:spcAft>
              <a:buFont typeface="Arial" panose="020B0604020202020204" pitchFamily="34" charset="0"/>
              <a:buChar char="•"/>
            </a:pPr>
            <a:r>
              <a:rPr lang="en-IN" dirty="0"/>
              <a:t>Physical health, academics &amp; sports</a:t>
            </a:r>
            <a:endParaRPr lang="en-IN"/>
          </a:p>
          <a:p>
            <a:pPr marL="742950" lvl="1" indent="-285750">
              <a:spcAft>
                <a:spcPts val="600"/>
              </a:spcAft>
              <a:buFont typeface="Arial" panose="020B0604020202020204" pitchFamily="34" charset="0"/>
              <a:buChar char="•"/>
            </a:pPr>
            <a:r>
              <a:rPr lang="en-IN" dirty="0"/>
              <a:t>Sports anxiety &amp; Elite sportspersons</a:t>
            </a:r>
            <a:endParaRPr lang="en-IN"/>
          </a:p>
          <a:p>
            <a:pPr marL="742950" lvl="1" indent="-285750">
              <a:spcAft>
                <a:spcPts val="600"/>
              </a:spcAft>
              <a:buFont typeface="Arial" panose="020B0604020202020204" pitchFamily="34" charset="0"/>
              <a:buChar char="•"/>
            </a:pPr>
            <a:r>
              <a:rPr lang="en-IN" dirty="0"/>
              <a:t>Mind of an elite athlete</a:t>
            </a:r>
            <a:endParaRPr lang="en-IN"/>
          </a:p>
          <a:p>
            <a:pPr marL="742950" lvl="1" indent="-285750">
              <a:spcAft>
                <a:spcPts val="600"/>
              </a:spcAft>
              <a:buFont typeface="Arial" panose="020B0604020202020204" pitchFamily="34" charset="0"/>
              <a:buChar char="•"/>
            </a:pPr>
            <a:r>
              <a:rPr lang="en-IN" dirty="0"/>
              <a:t>Choosing the right sport</a:t>
            </a:r>
            <a:endParaRPr lang="en-IN"/>
          </a:p>
          <a:p>
            <a:pPr marL="742950" lvl="1" indent="-285750">
              <a:spcAft>
                <a:spcPts val="600"/>
              </a:spcAft>
              <a:buFont typeface="Arial" panose="020B0604020202020204" pitchFamily="34" charset="0"/>
              <a:buChar char="•"/>
            </a:pPr>
            <a:r>
              <a:rPr lang="en-IN" dirty="0"/>
              <a:t>Some intriguing question</a:t>
            </a:r>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8"/>
          <p:cNvSpPr>
            <a:spLocks noGrp="1" noRot="1" noChangeAspect="1" noMove="1" noResize="1" noEditPoints="1" noAdjustHandles="1" noChangeArrowheads="1" noChangeShapeType="1" noTextEdit="1"/>
          </p:cNvSpPr>
          <p:nvPr/>
        </p:nvSpPr>
        <p:spPr bwMode="ltGray">
          <a:xfrm>
            <a:off x="336384" y="303591"/>
            <a:ext cx="5735590" cy="5896743"/>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4360" y="640263"/>
            <a:ext cx="5239512" cy="1344975"/>
          </a:xfrm>
        </p:spPr>
        <p:txBody>
          <a:bodyPr>
            <a:normAutofit/>
          </a:bodyPr>
          <a:lstStyle/>
          <a:p>
            <a:r>
              <a:rPr lang="en-US" sz="4000" dirty="0"/>
              <a:t>Mental health in sports</a:t>
            </a:r>
            <a:endParaRPr lang="en-IN" sz="4000" dirty="0"/>
          </a:p>
        </p:txBody>
      </p:sp>
      <p:sp>
        <p:nvSpPr>
          <p:cNvPr id="3" name="Content Placeholder 2"/>
          <p:cNvSpPr>
            <a:spLocks noGrp="1"/>
          </p:cNvSpPr>
          <p:nvPr>
            <p:ph idx="1"/>
          </p:nvPr>
        </p:nvSpPr>
        <p:spPr>
          <a:xfrm>
            <a:off x="593610" y="2121763"/>
            <a:ext cx="5235490" cy="3773010"/>
          </a:xfrm>
        </p:spPr>
        <p:txBody>
          <a:bodyPr>
            <a:normAutofit/>
          </a:bodyPr>
          <a:lstStyle/>
          <a:p>
            <a:r>
              <a:rPr lang="en-US" sz="2200" dirty="0">
                <a:latin typeface="Calibri" panose="020F0502020204030204" pitchFamily="34" charset="0"/>
              </a:rPr>
              <a:t>M</a:t>
            </a:r>
            <a:r>
              <a:rPr lang="en-US" sz="2200" b="0" i="0" dirty="0">
                <a:effectLst/>
                <a:latin typeface="Calibri" panose="020F0502020204030204" pitchFamily="34" charset="0"/>
              </a:rPr>
              <a:t>ental health problems that may be more common in those who play sport professionally, not recreationally</a:t>
            </a:r>
            <a:endParaRPr lang="en-US" sz="2200" b="0" i="0" dirty="0">
              <a:effectLst/>
              <a:latin typeface="Calibri" panose="020F0502020204030204" pitchFamily="34" charset="0"/>
            </a:endParaRPr>
          </a:p>
          <a:p>
            <a:r>
              <a:rPr lang="en-US" sz="2200" b="0" i="0" dirty="0">
                <a:effectLst/>
                <a:latin typeface="Calibri" panose="020F0502020204030204" pitchFamily="34" charset="0"/>
              </a:rPr>
              <a:t>Certain subgroups among professional sport show increased prevalence of mental ill health: </a:t>
            </a:r>
            <a:endParaRPr lang="en-US" sz="2200" b="0" i="0" dirty="0">
              <a:effectLst/>
              <a:latin typeface="Calibri" panose="020F0502020204030204" pitchFamily="34" charset="0"/>
            </a:endParaRPr>
          </a:p>
          <a:p>
            <a:pPr lvl="1"/>
            <a:r>
              <a:rPr lang="en-US" sz="2000" b="0" i="0" dirty="0">
                <a:effectLst/>
                <a:latin typeface="Calibri" panose="020F0502020204030204" pitchFamily="34" charset="0"/>
              </a:rPr>
              <a:t>retired elite athletes; </a:t>
            </a:r>
            <a:endParaRPr lang="en-US" sz="2000" b="0" i="0" dirty="0">
              <a:effectLst/>
              <a:latin typeface="Calibri" panose="020F0502020204030204" pitchFamily="34" charset="0"/>
            </a:endParaRPr>
          </a:p>
          <a:p>
            <a:pPr lvl="1"/>
            <a:r>
              <a:rPr lang="en-US" sz="2000" b="0" i="0" dirty="0">
                <a:effectLst/>
                <a:latin typeface="Calibri" panose="020F0502020204030204" pitchFamily="34" charset="0"/>
              </a:rPr>
              <a:t>those experiencing performance failure; </a:t>
            </a:r>
            <a:endParaRPr lang="en-US" sz="2000" b="0" i="0" dirty="0">
              <a:effectLst/>
              <a:latin typeface="Calibri" panose="020F0502020204030204" pitchFamily="34" charset="0"/>
            </a:endParaRPr>
          </a:p>
          <a:p>
            <a:pPr lvl="1"/>
            <a:r>
              <a:rPr lang="en-US" sz="2000" b="0" i="0" dirty="0">
                <a:effectLst/>
                <a:latin typeface="Calibri" panose="020F0502020204030204" pitchFamily="34" charset="0"/>
              </a:rPr>
              <a:t>those who have suffered injury and other major negative life events (which happen to athletes more often as young adults</a:t>
            </a:r>
            <a:endParaRPr lang="en-US" sz="2000" b="0" i="0" dirty="0">
              <a:effectLst/>
              <a:latin typeface="Calibri" panose="020F0502020204030204" pitchFamily="34" charset="0"/>
            </a:endParaRPr>
          </a:p>
          <a:p>
            <a:endParaRPr lang="en-IN" sz="2000" dirty="0"/>
          </a:p>
        </p:txBody>
      </p:sp>
      <p:pic>
        <p:nvPicPr>
          <p:cNvPr id="4" name="Picture 3"/>
          <p:cNvPicPr>
            <a:picLocks noChangeAspect="1"/>
          </p:cNvPicPr>
          <p:nvPr/>
        </p:nvPicPr>
        <p:blipFill>
          <a:blip r:embed="rId1"/>
          <a:stretch>
            <a:fillRect/>
          </a:stretch>
        </p:blipFill>
        <p:spPr>
          <a:xfrm>
            <a:off x="6580632" y="1262131"/>
            <a:ext cx="5126736" cy="417828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2493" y="238539"/>
            <a:ext cx="11018520" cy="1434415"/>
          </a:xfrm>
        </p:spPr>
        <p:txBody>
          <a:bodyPr anchor="b">
            <a:normAutofit/>
          </a:bodyPr>
          <a:lstStyle/>
          <a:p>
            <a:r>
              <a:rPr lang="en-US" sz="3600" dirty="0"/>
              <a:t>Sports anxiety</a:t>
            </a:r>
            <a:endParaRPr lang="en-IN" sz="3600" dirty="0"/>
          </a:p>
        </p:txBody>
      </p:sp>
      <p:sp>
        <p:nvSpPr>
          <p:cNvPr id="16" name="sketchy line"/>
          <p:cNvSpPr>
            <a:spLocks noGrp="1" noRot="1" noChangeAspect="1" noMove="1" noResize="1" noEditPoints="1" noAdjustHandles="1" noChangeArrowheads="1" noChangeShapeType="1" noTextEdit="1"/>
          </p:cNvSpPr>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72493" y="2254482"/>
            <a:ext cx="6995626" cy="4496514"/>
          </a:xfrm>
        </p:spPr>
        <p:txBody>
          <a:bodyPr anchor="t">
            <a:normAutofit lnSpcReduction="10000"/>
          </a:bodyPr>
          <a:lstStyle/>
          <a:p>
            <a:r>
              <a:rPr lang="en-US" sz="2200" b="0" i="0" dirty="0">
                <a:effectLst/>
                <a:latin typeface="Calibri Light" panose="020F0302020204030204" charset="0"/>
                <a:cs typeface="Calibri Light" panose="020F0302020204030204" charset="0"/>
              </a:rPr>
              <a:t>The tense state that anxiety puts the body in makes it more difficult to execute the coordinated movements athletic events require</a:t>
            </a:r>
            <a:endParaRPr lang="en-US" sz="2200" b="0" i="0" dirty="0">
              <a:effectLst/>
              <a:latin typeface="Calibri Light" panose="020F0302020204030204" charset="0"/>
              <a:cs typeface="Calibri Light" panose="020F0302020204030204" charset="0"/>
            </a:endParaRPr>
          </a:p>
          <a:p>
            <a:r>
              <a:rPr lang="en-US" sz="2200" b="0" i="0" dirty="0">
                <a:effectLst/>
                <a:latin typeface="Calibri Light" panose="020F0302020204030204" charset="0"/>
                <a:cs typeface="Calibri Light" panose="020F0302020204030204" charset="0"/>
              </a:rPr>
              <a:t>Besides causing physical setbacks, anxiety also brings negative thought patterns and expectations of failure that can easily turn into self-fulfilling prophecies</a:t>
            </a:r>
            <a:endParaRPr lang="en-US" sz="2200" b="0" i="0" dirty="0">
              <a:effectLst/>
              <a:latin typeface="Calibri Light" panose="020F0302020204030204" charset="0"/>
              <a:cs typeface="Calibri Light" panose="020F0302020204030204" charset="0"/>
            </a:endParaRPr>
          </a:p>
          <a:p>
            <a:r>
              <a:rPr lang="en-US" sz="2200" b="0" i="0" dirty="0">
                <a:effectLst/>
                <a:latin typeface="Calibri Light" panose="020F0302020204030204" charset="0"/>
                <a:cs typeface="Calibri Light" panose="020F0302020204030204" charset="0"/>
              </a:rPr>
              <a:t>Factors affecting sports anxiety:</a:t>
            </a:r>
            <a:endParaRPr lang="en-US" sz="2200" b="0" i="0" dirty="0">
              <a:effectLst/>
              <a:latin typeface="Calibri Light" panose="020F0302020204030204" charset="0"/>
              <a:cs typeface="Calibri Light" panose="020F0302020204030204" charset="0"/>
            </a:endParaRPr>
          </a:p>
          <a:p>
            <a:pPr lvl="1"/>
            <a:r>
              <a:rPr lang="en-US" sz="2000" dirty="0">
                <a:latin typeface="Calibri Light" panose="020F0302020204030204" charset="0"/>
                <a:cs typeface="Calibri Light" panose="020F0302020204030204" charset="0"/>
              </a:rPr>
              <a:t>Unpredictability of outcome</a:t>
            </a:r>
            <a:endParaRPr lang="en-US" sz="2000" dirty="0">
              <a:latin typeface="Calibri Light" panose="020F0302020204030204" charset="0"/>
              <a:cs typeface="Calibri Light" panose="020F0302020204030204" charset="0"/>
            </a:endParaRPr>
          </a:p>
          <a:p>
            <a:pPr lvl="1"/>
            <a:r>
              <a:rPr lang="en-US" sz="2000" b="0" i="0" dirty="0">
                <a:effectLst/>
                <a:latin typeface="Calibri Light" panose="020F0302020204030204" charset="0"/>
                <a:cs typeface="Calibri Light" panose="020F0302020204030204" charset="0"/>
              </a:rPr>
              <a:t>Spectators in the gallery</a:t>
            </a:r>
            <a:endParaRPr lang="en-US" sz="2000" b="0" i="0" dirty="0">
              <a:effectLst/>
              <a:latin typeface="Calibri Light" panose="020F0302020204030204" charset="0"/>
              <a:cs typeface="Calibri Light" panose="020F0302020204030204" charset="0"/>
            </a:endParaRPr>
          </a:p>
          <a:p>
            <a:pPr lvl="1"/>
            <a:r>
              <a:rPr lang="en-US" sz="2000" dirty="0">
                <a:latin typeface="Calibri Light" panose="020F0302020204030204" charset="0"/>
                <a:cs typeface="Calibri Light" panose="020F0302020204030204" charset="0"/>
              </a:rPr>
              <a:t>Sense of Isolation in individual games</a:t>
            </a:r>
            <a:endParaRPr lang="en-US" sz="2000" dirty="0">
              <a:latin typeface="Calibri Light" panose="020F0302020204030204" charset="0"/>
              <a:cs typeface="Calibri Light" panose="020F0302020204030204" charset="0"/>
            </a:endParaRPr>
          </a:p>
          <a:p>
            <a:pPr lvl="1"/>
            <a:r>
              <a:rPr lang="en-US" sz="2000" b="0" i="0" dirty="0">
                <a:effectLst/>
                <a:latin typeface="Calibri Light" panose="020F0302020204030204" charset="0"/>
                <a:cs typeface="Calibri Light" panose="020F0302020204030204" charset="0"/>
              </a:rPr>
              <a:t>Possibility of getting hurt in high contact sports</a:t>
            </a:r>
            <a:endParaRPr lang="en-US" sz="2000" b="0" i="0" dirty="0">
              <a:effectLst/>
              <a:latin typeface="Calibri Light" panose="020F0302020204030204" charset="0"/>
              <a:cs typeface="Calibri Light" panose="020F0302020204030204" charset="0"/>
            </a:endParaRPr>
          </a:p>
          <a:p>
            <a:pPr lvl="1"/>
            <a:r>
              <a:rPr lang="en-US" sz="2000" dirty="0">
                <a:latin typeface="Calibri Light" panose="020F0302020204030204" charset="0"/>
                <a:cs typeface="Calibri Light" panose="020F0302020204030204" charset="0"/>
              </a:rPr>
              <a:t>Expectation of success</a:t>
            </a:r>
            <a:endParaRPr lang="en-US" sz="2000" dirty="0">
              <a:latin typeface="Calibri Light" panose="020F0302020204030204" charset="0"/>
              <a:cs typeface="Calibri Light" panose="020F0302020204030204" charset="0"/>
            </a:endParaRPr>
          </a:p>
          <a:p>
            <a:pPr lvl="1"/>
            <a:r>
              <a:rPr lang="en-US" sz="2000" b="0" i="0" dirty="0">
                <a:effectLst/>
                <a:latin typeface="Calibri Light" panose="020F0302020204030204" charset="0"/>
                <a:cs typeface="Calibri Light" panose="020F0302020204030204" charset="0"/>
              </a:rPr>
              <a:t>Level of competition</a:t>
            </a:r>
            <a:endParaRPr lang="en-US" sz="2000" b="0" i="0" dirty="0">
              <a:effectLst/>
              <a:latin typeface="Calibri Light" panose="020F0302020204030204" charset="0"/>
              <a:cs typeface="Calibri Light" panose="020F0302020204030204" charset="0"/>
            </a:endParaRPr>
          </a:p>
          <a:p>
            <a:endParaRPr lang="en-IN" sz="1900" dirty="0">
              <a:latin typeface="Calibri Light" panose="020F0302020204030204" charset="0"/>
              <a:cs typeface="Calibri Light" panose="020F0302020204030204" charset="0"/>
            </a:endParaRPr>
          </a:p>
        </p:txBody>
      </p:sp>
      <p:pic>
        <p:nvPicPr>
          <p:cNvPr id="4" name="Picture 3"/>
          <p:cNvPicPr>
            <a:picLocks noChangeAspect="1"/>
          </p:cNvPicPr>
          <p:nvPr/>
        </p:nvPicPr>
        <p:blipFill rotWithShape="1">
          <a:blip r:embed="rId1"/>
          <a:srcRect l="26933" r="8851" b="2"/>
          <a:stretch>
            <a:fillRect/>
          </a:stretch>
        </p:blipFill>
        <p:spPr>
          <a:xfrm>
            <a:off x="7675658" y="2093976"/>
            <a:ext cx="3941064" cy="409651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2493" y="238539"/>
            <a:ext cx="11047013" cy="1434415"/>
          </a:xfrm>
        </p:spPr>
        <p:txBody>
          <a:bodyPr anchor="b">
            <a:normAutofit/>
          </a:bodyPr>
          <a:lstStyle/>
          <a:p>
            <a:r>
              <a:rPr lang="en-US" sz="3600" dirty="0"/>
              <a:t>Post Olympic depression syndrome</a:t>
            </a:r>
            <a:endParaRPr lang="en-IN" sz="3600" dirty="0"/>
          </a:p>
        </p:txBody>
      </p:sp>
      <p:pic>
        <p:nvPicPr>
          <p:cNvPr id="4" name="Picture 3"/>
          <p:cNvPicPr>
            <a:picLocks noChangeAspect="1"/>
          </p:cNvPicPr>
          <p:nvPr/>
        </p:nvPicPr>
        <p:blipFill rotWithShape="1">
          <a:blip r:embed="rId1"/>
          <a:srcRect l="19872" r="16034" b="3"/>
          <a:stretch>
            <a:fillRect/>
          </a:stretch>
        </p:blipFill>
        <p:spPr>
          <a:xfrm>
            <a:off x="572492" y="2002056"/>
            <a:ext cx="3943849" cy="4184060"/>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sp>
        <p:nvSpPr>
          <p:cNvPr id="3" name="Content Placeholder 2"/>
          <p:cNvSpPr>
            <a:spLocks noGrp="1"/>
          </p:cNvSpPr>
          <p:nvPr>
            <p:ph idx="1"/>
          </p:nvPr>
        </p:nvSpPr>
        <p:spPr>
          <a:xfrm>
            <a:off x="4905955" y="2071316"/>
            <a:ext cx="6713552" cy="4114800"/>
          </a:xfrm>
        </p:spPr>
        <p:txBody>
          <a:bodyPr anchor="t">
            <a:noAutofit/>
          </a:bodyPr>
          <a:lstStyle/>
          <a:p>
            <a:pPr marL="0" indent="0">
              <a:buNone/>
            </a:pPr>
            <a:r>
              <a:rPr lang="en-US" sz="2200" dirty="0"/>
              <a:t>Ar</a:t>
            </a:r>
            <a:r>
              <a:rPr lang="en-US" sz="2200" i="0" dirty="0">
                <a:effectLst/>
              </a:rPr>
              <a:t>ound 24% of Olympic and Paralympic athletes reported experiencing high or very high psychological distress after the Games</a:t>
            </a:r>
            <a:endParaRPr lang="en-US" sz="2200" dirty="0"/>
          </a:p>
          <a:p>
            <a:pPr marL="0" indent="0">
              <a:buNone/>
            </a:pPr>
            <a:r>
              <a:rPr lang="en-US" sz="2200" i="0" dirty="0">
                <a:effectLst/>
              </a:rPr>
              <a:t>Factors include:</a:t>
            </a:r>
            <a:endParaRPr lang="en-US" sz="2200" i="0" dirty="0">
              <a:effectLst/>
            </a:endParaRPr>
          </a:p>
          <a:p>
            <a:pPr lvl="1"/>
            <a:r>
              <a:rPr lang="en-US" sz="2000" dirty="0"/>
              <a:t>F</a:t>
            </a:r>
            <a:r>
              <a:rPr lang="en-US" sz="2000" i="0" dirty="0">
                <a:effectLst/>
              </a:rPr>
              <a:t>ailing to live up to performance expectations, not making a final or not achieving a personal best</a:t>
            </a:r>
            <a:endParaRPr lang="en-US" sz="2000" i="0" dirty="0">
              <a:effectLst/>
            </a:endParaRPr>
          </a:p>
          <a:p>
            <a:pPr lvl="1"/>
            <a:r>
              <a:rPr lang="en-US" sz="2000" dirty="0"/>
              <a:t>Euphoria of winning wanes</a:t>
            </a:r>
            <a:endParaRPr lang="en-US" sz="2000" dirty="0"/>
          </a:p>
          <a:p>
            <a:pPr lvl="1"/>
            <a:r>
              <a:rPr lang="en-US" sz="2000" i="0" dirty="0">
                <a:effectLst/>
              </a:rPr>
              <a:t>Loss of celebrity status</a:t>
            </a:r>
            <a:endParaRPr lang="en-US" sz="2000" i="0" dirty="0">
              <a:effectLst/>
            </a:endParaRPr>
          </a:p>
          <a:p>
            <a:pPr lvl="1"/>
            <a:r>
              <a:rPr lang="en-US" sz="2000" dirty="0"/>
              <a:t>Trouble readjusting at home</a:t>
            </a:r>
            <a:endParaRPr lang="en-US" sz="2000" dirty="0"/>
          </a:p>
          <a:p>
            <a:pPr lvl="1"/>
            <a:r>
              <a:rPr lang="en-US" sz="2000" i="0" dirty="0">
                <a:effectLst/>
              </a:rPr>
              <a:t>Less social support from teammates</a:t>
            </a:r>
            <a:endParaRPr lang="en-US" sz="2000" i="0" dirty="0">
              <a:effectLst/>
            </a:endParaRPr>
          </a:p>
          <a:p>
            <a:pPr lvl="1"/>
            <a:r>
              <a:rPr lang="en-US" sz="2000" dirty="0"/>
              <a:t>Injury</a:t>
            </a:r>
            <a:endParaRPr lang="en-US" sz="2000" dirty="0"/>
          </a:p>
          <a:p>
            <a:pPr lvl="1"/>
            <a:r>
              <a:rPr lang="en-US" sz="2000" dirty="0"/>
              <a:t>Lack of routine after competition</a:t>
            </a:r>
            <a:endParaRPr lang="en-US" sz="2000" dirty="0"/>
          </a:p>
          <a:p>
            <a:pPr lvl="1"/>
            <a:endParaRPr lang="en-US" sz="2000" i="0" dirty="0">
              <a:effectLst/>
            </a:endParaRPr>
          </a:p>
          <a:p>
            <a:pPr marL="0" indent="0">
              <a:buNone/>
            </a:pPr>
            <a:endParaRPr lang="en-US" sz="2000" i="0" dirty="0">
              <a:effectLs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4"/>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30936" y="640080"/>
            <a:ext cx="4818888" cy="1481328"/>
          </a:xfrm>
        </p:spPr>
        <p:txBody>
          <a:bodyPr vert="horz" lIns="91440" tIns="45720" rIns="91440" bIns="45720" rtlCol="0" anchor="b">
            <a:normAutofit/>
          </a:bodyPr>
          <a:lstStyle/>
          <a:p>
            <a:r>
              <a:rPr lang="en-US" sz="3600" kern="1200" dirty="0">
                <a:solidFill>
                  <a:schemeClr val="tx1"/>
                </a:solidFill>
                <a:latin typeface="+mj-lt"/>
                <a:ea typeface="+mj-ea"/>
                <a:cs typeface="+mj-cs"/>
              </a:rPr>
              <a:t>Mental health issues in elite athletes</a:t>
            </a:r>
            <a:endParaRPr lang="en-US" sz="3600" kern="1200" dirty="0">
              <a:solidFill>
                <a:schemeClr val="tx1"/>
              </a:solidFill>
              <a:latin typeface="+mj-lt"/>
              <a:ea typeface="+mj-ea"/>
              <a:cs typeface="+mj-cs"/>
            </a:endParaRPr>
          </a:p>
        </p:txBody>
      </p:sp>
      <p:sp>
        <p:nvSpPr>
          <p:cNvPr id="30" name="sketch line"/>
          <p:cNvSpPr>
            <a:spLocks noGrp="1" noRot="1" noChangeAspect="1" noMove="1" noResize="1" noEditPoints="1" noAdjustHandles="1" noChangeArrowheads="1" noChangeShapeType="1" noTextEdit="1"/>
          </p:cNvSpPr>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30936" y="6011694"/>
            <a:ext cx="3649234" cy="381712"/>
          </a:xfrm>
          <a:prstGeom prst="rect">
            <a:avLst/>
          </a:prstGeom>
        </p:spPr>
        <p:txBody>
          <a:bodyPr vert="horz" lIns="91440" tIns="45720" rIns="91440" bIns="45720" rtlCol="0" anchor="t">
            <a:normAutofit fontScale="70000" lnSpcReduction="20000"/>
          </a:bodyPr>
          <a:lstStyle/>
          <a:p>
            <a:pPr>
              <a:lnSpc>
                <a:spcPct val="90000"/>
              </a:lnSpc>
              <a:spcAft>
                <a:spcPts val="600"/>
              </a:spcAft>
            </a:pPr>
            <a:r>
              <a:rPr lang="en-US" sz="2200" dirty="0"/>
              <a:t>https://bjsm.bmj.com/content/54/1/49</a:t>
            </a:r>
            <a:endParaRPr lang="en-US" sz="2200" dirty="0"/>
          </a:p>
        </p:txBody>
      </p:sp>
      <p:pic>
        <p:nvPicPr>
          <p:cNvPr id="9" name="Picture 8"/>
          <p:cNvPicPr>
            <a:picLocks noChangeAspect="1"/>
          </p:cNvPicPr>
          <p:nvPr/>
        </p:nvPicPr>
        <p:blipFill>
          <a:blip r:embed="rId1"/>
          <a:stretch>
            <a:fillRect/>
          </a:stretch>
        </p:blipFill>
        <p:spPr>
          <a:xfrm>
            <a:off x="5189107" y="0"/>
            <a:ext cx="4848820" cy="6858000"/>
          </a:xfrm>
          <a:prstGeom prst="rect">
            <a:avLst/>
          </a:prstGeom>
        </p:spPr>
      </p:pic>
      <p:pic>
        <p:nvPicPr>
          <p:cNvPr id="10" name="Picture 9"/>
          <p:cNvPicPr>
            <a:picLocks noChangeAspect="1"/>
          </p:cNvPicPr>
          <p:nvPr/>
        </p:nvPicPr>
        <p:blipFill>
          <a:blip r:embed="rId2"/>
          <a:stretch>
            <a:fillRect/>
          </a:stretch>
        </p:blipFill>
        <p:spPr>
          <a:xfrm>
            <a:off x="384478" y="2585942"/>
            <a:ext cx="4439606" cy="296121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Mental health issues in elite athletes</a:t>
            </a:r>
            <a:endParaRPr lang="en-IN" dirty="0"/>
          </a:p>
        </p:txBody>
      </p:sp>
      <p:pic>
        <p:nvPicPr>
          <p:cNvPr id="4" name="Content Placeholder 3"/>
          <p:cNvPicPr>
            <a:picLocks noGrp="1" noChangeAspect="1"/>
          </p:cNvPicPr>
          <p:nvPr>
            <p:ph idx="1"/>
          </p:nvPr>
        </p:nvPicPr>
        <p:blipFill>
          <a:blip r:embed="rId1"/>
          <a:stretch>
            <a:fillRect/>
          </a:stretch>
        </p:blipFill>
        <p:spPr>
          <a:xfrm>
            <a:off x="1813397" y="1705279"/>
            <a:ext cx="2741579" cy="2741579"/>
          </a:xfrm>
          <a:prstGeom prst="rect">
            <a:avLst/>
          </a:prstGeom>
        </p:spPr>
      </p:pic>
      <p:sp>
        <p:nvSpPr>
          <p:cNvPr id="6" name="TextBox 5"/>
          <p:cNvSpPr txBox="1"/>
          <p:nvPr/>
        </p:nvSpPr>
        <p:spPr>
          <a:xfrm>
            <a:off x="5148370" y="2690336"/>
            <a:ext cx="6094378" cy="646331"/>
          </a:xfrm>
          <a:prstGeom prst="rect">
            <a:avLst/>
          </a:prstGeom>
          <a:noFill/>
        </p:spPr>
        <p:txBody>
          <a:bodyPr wrap="square">
            <a:spAutoFit/>
          </a:bodyPr>
          <a:lstStyle/>
          <a:p>
            <a:r>
              <a:rPr lang="en-US" dirty="0">
                <a:solidFill>
                  <a:srgbClr val="0A0F26"/>
                </a:solidFill>
              </a:rPr>
              <a:t>T</a:t>
            </a:r>
            <a:r>
              <a:rPr lang="en-US" b="0" i="0" dirty="0">
                <a:solidFill>
                  <a:srgbClr val="0A0F26"/>
                </a:solidFill>
                <a:effectLst/>
              </a:rPr>
              <a:t>ennis star </a:t>
            </a:r>
            <a:r>
              <a:rPr lang="en-US" b="0" i="0" u="none" strike="noStrike" dirty="0">
                <a:effectLst/>
              </a:rPr>
              <a:t>Naomi Osaka </a:t>
            </a:r>
            <a:r>
              <a:rPr lang="en-US" b="0" i="0" dirty="0">
                <a:solidFill>
                  <a:srgbClr val="0A0F26"/>
                </a:solidFill>
                <a:effectLst/>
              </a:rPr>
              <a:t>who dropped out of the French Open due to issues related to depression and social anxiety,</a:t>
            </a:r>
            <a:endParaRPr lang="en-IN" dirty="0"/>
          </a:p>
        </p:txBody>
      </p:sp>
      <p:sp>
        <p:nvSpPr>
          <p:cNvPr id="8" name="TextBox 7"/>
          <p:cNvSpPr txBox="1"/>
          <p:nvPr/>
        </p:nvSpPr>
        <p:spPr>
          <a:xfrm>
            <a:off x="5187280" y="5263068"/>
            <a:ext cx="6094378" cy="646331"/>
          </a:xfrm>
          <a:prstGeom prst="rect">
            <a:avLst/>
          </a:prstGeom>
          <a:noFill/>
        </p:spPr>
        <p:txBody>
          <a:bodyPr wrap="square">
            <a:spAutoFit/>
          </a:bodyPr>
          <a:lstStyle/>
          <a:p>
            <a:r>
              <a:rPr lang="en-US" dirty="0">
                <a:solidFill>
                  <a:srgbClr val="0A0F26"/>
                </a:solidFill>
              </a:rPr>
              <a:t>G</a:t>
            </a:r>
            <a:r>
              <a:rPr lang="en-US" b="0" i="0" dirty="0">
                <a:solidFill>
                  <a:srgbClr val="0A0F26"/>
                </a:solidFill>
                <a:effectLst/>
              </a:rPr>
              <a:t>ymnast Simone Biles, who withdrew from the team finals at the Summer Games citing mental health issues</a:t>
            </a:r>
            <a:endParaRPr lang="en-IN" dirty="0"/>
          </a:p>
        </p:txBody>
      </p:sp>
      <p:pic>
        <p:nvPicPr>
          <p:cNvPr id="9" name="Picture 8"/>
          <p:cNvPicPr>
            <a:picLocks noChangeAspect="1"/>
          </p:cNvPicPr>
          <p:nvPr/>
        </p:nvPicPr>
        <p:blipFill>
          <a:blip r:embed="rId2"/>
          <a:stretch>
            <a:fillRect/>
          </a:stretch>
        </p:blipFill>
        <p:spPr>
          <a:xfrm>
            <a:off x="1703961" y="4521475"/>
            <a:ext cx="2851015" cy="190067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Mental health challenges in elite athletes</a:t>
            </a:r>
            <a:endParaRPr lang="en-IN" sz="3600" dirty="0"/>
          </a:p>
        </p:txBody>
      </p:sp>
      <p:pic>
        <p:nvPicPr>
          <p:cNvPr id="4" name="Content Placeholder 3"/>
          <p:cNvPicPr>
            <a:picLocks noGrp="1" noChangeAspect="1"/>
          </p:cNvPicPr>
          <p:nvPr>
            <p:ph idx="1"/>
          </p:nvPr>
        </p:nvPicPr>
        <p:blipFill>
          <a:blip r:embed="rId1"/>
          <a:stretch>
            <a:fillRect/>
          </a:stretch>
        </p:blipFill>
        <p:spPr>
          <a:xfrm>
            <a:off x="1994255" y="1534833"/>
            <a:ext cx="2519380" cy="2519380"/>
          </a:xfrm>
          <a:prstGeom prst="rect">
            <a:avLst/>
          </a:prstGeom>
        </p:spPr>
      </p:pic>
      <p:sp>
        <p:nvSpPr>
          <p:cNvPr id="6" name="TextBox 5"/>
          <p:cNvSpPr txBox="1"/>
          <p:nvPr/>
        </p:nvSpPr>
        <p:spPr>
          <a:xfrm>
            <a:off x="4652258" y="1863483"/>
            <a:ext cx="6094378" cy="1477328"/>
          </a:xfrm>
          <a:prstGeom prst="rect">
            <a:avLst/>
          </a:prstGeom>
          <a:noFill/>
        </p:spPr>
        <p:txBody>
          <a:bodyPr wrap="square">
            <a:spAutoFit/>
          </a:bodyPr>
          <a:lstStyle/>
          <a:p>
            <a:r>
              <a:rPr lang="en-US" dirty="0"/>
              <a:t>Swimmer Michael Phelps is the most successful and most decorated Olympian of all time, boasting a total of 28 medals, but that didn’t make him immune to depression. “After every Olympics I think I fell into a major state of depression,” said Phelps in a 2018 interview with CNN</a:t>
            </a:r>
            <a:endParaRPr lang="en-IN" dirty="0"/>
          </a:p>
        </p:txBody>
      </p:sp>
      <p:pic>
        <p:nvPicPr>
          <p:cNvPr id="7" name="Picture 6"/>
          <p:cNvPicPr>
            <a:picLocks noChangeAspect="1"/>
          </p:cNvPicPr>
          <p:nvPr/>
        </p:nvPicPr>
        <p:blipFill>
          <a:blip r:embed="rId2"/>
          <a:stretch>
            <a:fillRect/>
          </a:stretch>
        </p:blipFill>
        <p:spPr>
          <a:xfrm>
            <a:off x="1994255" y="4157937"/>
            <a:ext cx="2519380" cy="2519380"/>
          </a:xfrm>
          <a:prstGeom prst="rect">
            <a:avLst/>
          </a:prstGeom>
        </p:spPr>
      </p:pic>
      <p:sp>
        <p:nvSpPr>
          <p:cNvPr id="9" name="TextBox 8"/>
          <p:cNvSpPr txBox="1"/>
          <p:nvPr/>
        </p:nvSpPr>
        <p:spPr>
          <a:xfrm>
            <a:off x="4623076" y="4596961"/>
            <a:ext cx="6094378" cy="1477328"/>
          </a:xfrm>
          <a:prstGeom prst="rect">
            <a:avLst/>
          </a:prstGeom>
          <a:noFill/>
        </p:spPr>
        <p:txBody>
          <a:bodyPr wrap="square">
            <a:spAutoFit/>
          </a:bodyPr>
          <a:lstStyle/>
          <a:p>
            <a:r>
              <a:rPr lang="en-US" dirty="0"/>
              <a:t>In 2011, Serena Williams revealed that she had been battling depression since winning Wimbledon the previous year, following injuries and health difficulties. “I cried all the time. I was miserable to be around,” she said in a 2011 interview with The Telegraph</a:t>
            </a:r>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1480" y="991443"/>
            <a:ext cx="4443154" cy="1087819"/>
          </a:xfrm>
        </p:spPr>
        <p:txBody>
          <a:bodyPr anchor="b">
            <a:normAutofit/>
          </a:bodyPr>
          <a:lstStyle/>
          <a:p>
            <a:r>
              <a:rPr lang="en-US" sz="3400"/>
              <a:t>Mind of a Medalist</a:t>
            </a:r>
            <a:endParaRPr lang="en-IN" sz="3400"/>
          </a:p>
        </p:txBody>
      </p:sp>
      <p:sp>
        <p:nvSpPr>
          <p:cNvPr id="11" name="Rectangle 10"/>
          <p:cNvSpPr>
            <a:spLocks noGrp="1" noRot="1" noChangeAspect="1" noMove="1" noResize="1" noEditPoints="1" noAdjustHandles="1" noChangeArrowheads="1" noChangeShapeType="1" noTextEdit="1"/>
          </p:cNvSpPr>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p:cNvSpPr>
            <a:spLocks noGrp="1" noRot="1" noChangeAspect="1" noMove="1" noResize="1" noEditPoints="1" noAdjustHandles="1" noChangeArrowheads="1" noChangeShapeType="1" noTextEdit="1"/>
          </p:cNvSpPr>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idx="1"/>
          </p:nvPr>
        </p:nvSpPr>
        <p:spPr>
          <a:xfrm>
            <a:off x="411480" y="2409775"/>
            <a:ext cx="5877560" cy="3986960"/>
          </a:xfrm>
        </p:spPr>
        <p:txBody>
          <a:bodyPr>
            <a:noAutofit/>
          </a:bodyPr>
          <a:lstStyle/>
          <a:p>
            <a:r>
              <a:rPr lang="en-US" sz="2200" dirty="0"/>
              <a:t>T</a:t>
            </a:r>
            <a:r>
              <a:rPr lang="en-US" sz="2200" b="0" i="0" dirty="0">
                <a:effectLst/>
              </a:rPr>
              <a:t>he ability to cope with </a:t>
            </a:r>
            <a:r>
              <a:rPr lang="en-US" sz="2200" dirty="0"/>
              <a:t>&amp;</a:t>
            </a:r>
            <a:r>
              <a:rPr lang="en-US" sz="2200" b="0" i="0" dirty="0">
                <a:effectLst/>
              </a:rPr>
              <a:t> control anxiety</a:t>
            </a:r>
            <a:endParaRPr lang="en-US" sz="2200" b="0" i="0" dirty="0">
              <a:effectLst/>
            </a:endParaRPr>
          </a:p>
          <a:p>
            <a:r>
              <a:rPr lang="en-US" sz="2200" dirty="0"/>
              <a:t>C</a:t>
            </a:r>
            <a:r>
              <a:rPr lang="en-US" sz="2200" b="0" i="0" dirty="0">
                <a:effectLst/>
              </a:rPr>
              <a:t>onfidence, </a:t>
            </a:r>
            <a:r>
              <a:rPr lang="en-US" sz="2200" dirty="0"/>
              <a:t>M</a:t>
            </a:r>
            <a:r>
              <a:rPr lang="en-US" sz="2200" b="0" i="0" dirty="0">
                <a:effectLst/>
              </a:rPr>
              <a:t>ental toughness/resiliency</a:t>
            </a:r>
            <a:endParaRPr lang="en-US" sz="2200" b="0" i="0" dirty="0">
              <a:effectLst/>
            </a:endParaRPr>
          </a:p>
          <a:p>
            <a:r>
              <a:rPr lang="en-US" sz="2200" dirty="0"/>
              <a:t>S</a:t>
            </a:r>
            <a:r>
              <a:rPr lang="en-US" sz="2200" b="0" i="0" dirty="0">
                <a:effectLst/>
              </a:rPr>
              <a:t>port intelligence, performance innovation</a:t>
            </a:r>
            <a:endParaRPr lang="en-US" sz="2200" b="0" i="0" dirty="0">
              <a:effectLst/>
            </a:endParaRPr>
          </a:p>
          <a:p>
            <a:r>
              <a:rPr lang="en-US" sz="2200" dirty="0"/>
              <a:t>T</a:t>
            </a:r>
            <a:r>
              <a:rPr lang="en-US" sz="2200" b="0" i="0" dirty="0">
                <a:effectLst/>
              </a:rPr>
              <a:t>he ability to focus &amp; block out distractions</a:t>
            </a:r>
            <a:endParaRPr lang="en-US" sz="2200" b="0" i="0" dirty="0">
              <a:effectLst/>
            </a:endParaRPr>
          </a:p>
          <a:p>
            <a:r>
              <a:rPr lang="en-US" sz="2200" b="0" i="0" dirty="0">
                <a:effectLst/>
              </a:rPr>
              <a:t>Competitiveness &amp; a hard-work ethic</a:t>
            </a:r>
            <a:endParaRPr lang="en-US" sz="2200" b="0" i="0" dirty="0">
              <a:effectLst/>
            </a:endParaRPr>
          </a:p>
          <a:p>
            <a:r>
              <a:rPr lang="en-US" sz="2200" dirty="0"/>
              <a:t>T</a:t>
            </a:r>
            <a:r>
              <a:rPr lang="en-US" sz="2200" b="0" i="0" dirty="0">
                <a:effectLst/>
              </a:rPr>
              <a:t>he ability to set and achieve goals</a:t>
            </a:r>
            <a:endParaRPr lang="en-US" sz="2200" b="0" i="0" dirty="0">
              <a:effectLst/>
            </a:endParaRPr>
          </a:p>
          <a:p>
            <a:r>
              <a:rPr lang="en-US" sz="2200" dirty="0"/>
              <a:t>H</a:t>
            </a:r>
            <a:r>
              <a:rPr lang="en-US" sz="2200" b="0" i="0" dirty="0">
                <a:effectLst/>
              </a:rPr>
              <a:t>igh levels of dispositional hope</a:t>
            </a:r>
            <a:endParaRPr lang="en-US" sz="2200" b="0" i="0" dirty="0">
              <a:effectLst/>
            </a:endParaRPr>
          </a:p>
          <a:p>
            <a:r>
              <a:rPr lang="en-US" sz="2200" b="0" i="0" dirty="0">
                <a:effectLst/>
              </a:rPr>
              <a:t>Optimism &amp; adaptive perfectionism</a:t>
            </a:r>
            <a:endParaRPr lang="en-IN" sz="2200" dirty="0"/>
          </a:p>
        </p:txBody>
      </p:sp>
      <p:pic>
        <p:nvPicPr>
          <p:cNvPr id="4" name="Picture 3"/>
          <p:cNvPicPr>
            <a:picLocks noChangeAspect="1"/>
          </p:cNvPicPr>
          <p:nvPr/>
        </p:nvPicPr>
        <p:blipFill>
          <a:blip r:embed="rId1"/>
          <a:stretch>
            <a:fillRect/>
          </a:stretch>
        </p:blipFill>
        <p:spPr>
          <a:xfrm>
            <a:off x="6829558" y="2322117"/>
            <a:ext cx="4996682" cy="303548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1480" y="991443"/>
            <a:ext cx="4443154" cy="1087819"/>
          </a:xfrm>
        </p:spPr>
        <p:txBody>
          <a:bodyPr anchor="b">
            <a:normAutofit/>
          </a:bodyPr>
          <a:lstStyle/>
          <a:p>
            <a:r>
              <a:rPr lang="en-US" sz="3400"/>
              <a:t>Mind of a Medalist</a:t>
            </a:r>
            <a:endParaRPr lang="en-IN" sz="3400"/>
          </a:p>
        </p:txBody>
      </p:sp>
      <p:sp>
        <p:nvSpPr>
          <p:cNvPr id="11" name="Rectangle 10"/>
          <p:cNvSpPr>
            <a:spLocks noGrp="1" noRot="1" noChangeAspect="1" noMove="1" noResize="1" noEditPoints="1" noAdjustHandles="1" noChangeArrowheads="1" noChangeShapeType="1" noTextEdit="1"/>
          </p:cNvSpPr>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p:cNvSpPr>
            <a:spLocks noGrp="1" noRot="1" noChangeAspect="1" noMove="1" noResize="1" noEditPoints="1" noAdjustHandles="1" noChangeArrowheads="1" noChangeShapeType="1" noTextEdit="1"/>
          </p:cNvSpPr>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idx="1"/>
          </p:nvPr>
        </p:nvSpPr>
        <p:spPr>
          <a:xfrm>
            <a:off x="411479" y="2684095"/>
            <a:ext cx="6446521" cy="3492868"/>
          </a:xfrm>
        </p:spPr>
        <p:txBody>
          <a:bodyPr>
            <a:noAutofit/>
          </a:bodyPr>
          <a:lstStyle/>
          <a:p>
            <a:r>
              <a:rPr lang="en-US" sz="2200" dirty="0"/>
              <a:t>Factors beyond practice: Attentional control, working memory, lower level of neuroticism</a:t>
            </a:r>
            <a:endParaRPr lang="en-US" sz="2200" dirty="0"/>
          </a:p>
          <a:p>
            <a:r>
              <a:rPr lang="en-US" sz="2200" dirty="0"/>
              <a:t>Motivational self-talk (I can do it): Increase confidence, regulate emotional reactions, trigger psychomotor reactions</a:t>
            </a:r>
            <a:endParaRPr lang="en-US" sz="2200" dirty="0"/>
          </a:p>
          <a:p>
            <a:r>
              <a:rPr lang="en-US" sz="2200" dirty="0"/>
              <a:t>Instructional self-talk (keep your eyes on the target): Eye-hand coordination, precision, accuracy</a:t>
            </a:r>
            <a:endParaRPr lang="en-US" sz="2200" dirty="0"/>
          </a:p>
          <a:p>
            <a:r>
              <a:rPr lang="en-US" sz="2200" dirty="0"/>
              <a:t>Multi-disciplinary practice: </a:t>
            </a:r>
            <a:r>
              <a:rPr lang="en-US" sz="2200" b="0" i="0" dirty="0">
                <a:effectLst/>
              </a:rPr>
              <a:t>Early multidisciplinary practice, not early specialization, predicts world-class performance (</a:t>
            </a:r>
            <a:r>
              <a:rPr lang="en-US" sz="2200" b="0" i="0" dirty="0" err="1">
                <a:effectLst/>
              </a:rPr>
              <a:t>Gullich</a:t>
            </a:r>
            <a:r>
              <a:rPr lang="en-US" sz="2200" b="0" i="0" dirty="0">
                <a:effectLst/>
              </a:rPr>
              <a:t> et al., 2021)</a:t>
            </a:r>
            <a:endParaRPr lang="en-US" sz="2200" dirty="0"/>
          </a:p>
          <a:p>
            <a:endParaRPr lang="en-IN" sz="2200" dirty="0"/>
          </a:p>
        </p:txBody>
      </p:sp>
      <p:pic>
        <p:nvPicPr>
          <p:cNvPr id="4" name="Picture 3"/>
          <p:cNvPicPr>
            <a:picLocks noChangeAspect="1"/>
          </p:cNvPicPr>
          <p:nvPr/>
        </p:nvPicPr>
        <p:blipFill>
          <a:blip r:embed="rId1"/>
          <a:stretch>
            <a:fillRect/>
          </a:stretch>
        </p:blipFill>
        <p:spPr>
          <a:xfrm>
            <a:off x="7346098" y="2560320"/>
            <a:ext cx="4480141" cy="2990494"/>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1480" y="991443"/>
            <a:ext cx="4443154" cy="1087819"/>
          </a:xfrm>
        </p:spPr>
        <p:txBody>
          <a:bodyPr anchor="b">
            <a:normAutofit/>
          </a:bodyPr>
          <a:lstStyle/>
          <a:p>
            <a:r>
              <a:rPr lang="en-US" sz="3400"/>
              <a:t>Some questions…</a:t>
            </a:r>
            <a:endParaRPr lang="en-IN" sz="3400"/>
          </a:p>
        </p:txBody>
      </p:sp>
      <p:sp>
        <p:nvSpPr>
          <p:cNvPr id="18" name="Rectangle 17"/>
          <p:cNvSpPr>
            <a:spLocks noGrp="1" noRot="1" noChangeAspect="1" noMove="1" noResize="1" noEditPoints="1" noAdjustHandles="1" noChangeArrowheads="1" noChangeShapeType="1" noTextEdit="1"/>
          </p:cNvSpPr>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p:cNvSpPr>
            <a:spLocks noGrp="1" noRot="1" noChangeAspect="1" noMove="1" noResize="1" noEditPoints="1" noAdjustHandles="1" noChangeArrowheads="1" noChangeShapeType="1" noTextEdit="1"/>
          </p:cNvSpPr>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idx="1"/>
          </p:nvPr>
        </p:nvSpPr>
        <p:spPr>
          <a:xfrm>
            <a:off x="411479" y="2510108"/>
            <a:ext cx="4880368" cy="3883299"/>
          </a:xfrm>
        </p:spPr>
        <p:txBody>
          <a:bodyPr>
            <a:normAutofit/>
          </a:bodyPr>
          <a:lstStyle/>
          <a:p>
            <a:r>
              <a:rPr lang="en-US" sz="2000" b="0" i="0" dirty="0">
                <a:effectLst/>
              </a:rPr>
              <a:t>Do you play any sports these days? If not, how do you get exercise?</a:t>
            </a:r>
            <a:endParaRPr lang="en-US" sz="2000" b="0" i="0" dirty="0">
              <a:effectLst/>
            </a:endParaRPr>
          </a:p>
          <a:p>
            <a:r>
              <a:rPr lang="en-US" sz="2000" b="0" i="0" dirty="0">
                <a:effectLst/>
              </a:rPr>
              <a:t>Which sports do you enjoy watching on TV? How much time do you spend watching them?</a:t>
            </a:r>
            <a:endParaRPr lang="en-US" sz="2000" b="0" i="0" dirty="0">
              <a:effectLst/>
            </a:endParaRPr>
          </a:p>
          <a:p>
            <a:r>
              <a:rPr lang="en-US" sz="2000" b="0" i="0" dirty="0">
                <a:effectLst/>
              </a:rPr>
              <a:t>What sports did you play as a child? What was your proudest moment?</a:t>
            </a:r>
            <a:endParaRPr lang="en-US" sz="2000" b="0" i="0" dirty="0">
              <a:effectLst/>
            </a:endParaRPr>
          </a:p>
          <a:p>
            <a:r>
              <a:rPr lang="en-US" sz="2000" b="0" i="0" dirty="0">
                <a:effectLst/>
              </a:rPr>
              <a:t>Is sport an important part of education? What does it teach people?</a:t>
            </a:r>
            <a:endParaRPr lang="en-US" sz="2000" b="0" i="0" dirty="0">
              <a:effectLst/>
            </a:endParaRPr>
          </a:p>
          <a:p>
            <a:r>
              <a:rPr lang="en-US" sz="2000" b="0" i="0" dirty="0">
                <a:effectLst/>
              </a:rPr>
              <a:t>Who is your all-time favorite sportsperson?</a:t>
            </a:r>
            <a:endParaRPr lang="en-US" sz="2000" b="0" i="0" dirty="0">
              <a:effectLst/>
            </a:endParaRPr>
          </a:p>
          <a:p>
            <a:pPr>
              <a:buFont typeface="+mj-lt"/>
              <a:buAutoNum type="arabicPeriod"/>
            </a:pPr>
            <a:endParaRPr lang="en-US" sz="2000" b="0" i="0" dirty="0">
              <a:effectLst/>
            </a:endParaRPr>
          </a:p>
          <a:p>
            <a:endParaRPr lang="en-IN" sz="1800" dirty="0"/>
          </a:p>
        </p:txBody>
      </p:sp>
      <p:pic>
        <p:nvPicPr>
          <p:cNvPr id="5" name="Picture 4"/>
          <p:cNvPicPr>
            <a:picLocks noChangeAspect="1"/>
          </p:cNvPicPr>
          <p:nvPr/>
        </p:nvPicPr>
        <p:blipFill>
          <a:blip r:embed="rId1"/>
          <a:stretch>
            <a:fillRect/>
          </a:stretch>
        </p:blipFill>
        <p:spPr>
          <a:xfrm>
            <a:off x="5385816" y="1243781"/>
            <a:ext cx="6440424" cy="4315084"/>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rotWithShape="1">
          <a:blip r:embed="rId1"/>
          <a:srcRect l="15917" r="6535" b="1"/>
          <a:stretch>
            <a:fillRect/>
          </a:stretch>
        </p:blipFill>
        <p:spPr>
          <a:xfrm>
            <a:off x="350197" y="1616176"/>
            <a:ext cx="5745803" cy="4075090"/>
          </a:xfrm>
          <a:prstGeom prst="rect">
            <a:avLst/>
          </a:prstGeom>
        </p:spPr>
      </p:pic>
      <p:sp>
        <p:nvSpPr>
          <p:cNvPr id="11" name="Rectangle 10"/>
          <p:cNvSpPr>
            <a:spLocks noGrp="1" noRot="1" noChangeAspect="1" noMove="1" noResize="1" noEditPoints="1" noAdjustHandles="1" noChangeArrowheads="1" noChangeShapeType="1" noTextEdit="1"/>
          </p:cNvSpPr>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595352" y="365125"/>
            <a:ext cx="5246451" cy="1899912"/>
          </a:xfrm>
        </p:spPr>
        <p:txBody>
          <a:bodyPr>
            <a:normAutofit/>
          </a:bodyPr>
          <a:lstStyle/>
          <a:p>
            <a:r>
              <a:rPr lang="en-US" sz="4000" dirty="0"/>
              <a:t>Choosing the right sport</a:t>
            </a:r>
            <a:endParaRPr lang="en-IN" sz="4000" dirty="0"/>
          </a:p>
        </p:txBody>
      </p:sp>
      <p:sp>
        <p:nvSpPr>
          <p:cNvPr id="3" name="Content Placeholder 2"/>
          <p:cNvSpPr>
            <a:spLocks noGrp="1"/>
          </p:cNvSpPr>
          <p:nvPr>
            <p:ph idx="1"/>
          </p:nvPr>
        </p:nvSpPr>
        <p:spPr>
          <a:xfrm>
            <a:off x="6446198" y="2013626"/>
            <a:ext cx="5217266" cy="4479249"/>
          </a:xfrm>
        </p:spPr>
        <p:txBody>
          <a:bodyPr>
            <a:noAutofit/>
          </a:bodyPr>
          <a:lstStyle/>
          <a:p>
            <a:r>
              <a:rPr lang="en-US" sz="2200" dirty="0"/>
              <a:t>So many sports, only one you…</a:t>
            </a:r>
            <a:endParaRPr lang="en-US" sz="2200" dirty="0"/>
          </a:p>
          <a:p>
            <a:r>
              <a:rPr lang="en-US" sz="2200" dirty="0"/>
              <a:t>Recreational (playing football in summer &amp; badminton in winter) or professional (developing a paired career)</a:t>
            </a:r>
            <a:endParaRPr lang="en-US" sz="2200" dirty="0"/>
          </a:p>
          <a:p>
            <a:r>
              <a:rPr lang="en-US" sz="2200" dirty="0"/>
              <a:t>Doing sports alone or as a team…</a:t>
            </a:r>
            <a:endParaRPr lang="en-US" sz="2200" dirty="0"/>
          </a:p>
          <a:p>
            <a:r>
              <a:rPr lang="en-US" sz="2200" dirty="0"/>
              <a:t>What options are available in your location…</a:t>
            </a:r>
            <a:endParaRPr lang="en-US" sz="2200" dirty="0"/>
          </a:p>
          <a:p>
            <a:r>
              <a:rPr lang="en-US" sz="2200" dirty="0"/>
              <a:t>Organized sport (football, cricket, tennis) or all-round physical activity (climbing the rock, hiking, biking, swimming, jogging)</a:t>
            </a:r>
            <a:endParaRPr lang="en-US" sz="2200" dirty="0"/>
          </a:p>
          <a:p>
            <a:r>
              <a:rPr lang="en-US" sz="2200" dirty="0"/>
              <a:t>Take an off-season (not a season off)…</a:t>
            </a:r>
            <a:endParaRPr lang="en-IN"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1013" y="3752849"/>
            <a:ext cx="3290887" cy="2452687"/>
          </a:xfrm>
        </p:spPr>
        <p:txBody>
          <a:bodyPr anchor="ctr">
            <a:normAutofit/>
          </a:bodyPr>
          <a:lstStyle/>
          <a:p>
            <a:r>
              <a:rPr lang="en-US" sz="3600" dirty="0"/>
              <a:t>Mental Health</a:t>
            </a:r>
            <a:endParaRPr lang="en-IN" sz="3600" dirty="0"/>
          </a:p>
        </p:txBody>
      </p:sp>
      <p:pic>
        <p:nvPicPr>
          <p:cNvPr id="4" name="Picture 3"/>
          <p:cNvPicPr>
            <a:picLocks noChangeAspect="1"/>
          </p:cNvPicPr>
          <p:nvPr/>
        </p:nvPicPr>
        <p:blipFill rotWithShape="1">
          <a:blip r:embed="rId1"/>
          <a:srcRect t="11053" b="12861"/>
          <a:stretch>
            <a:fillRect/>
          </a:stretch>
        </p:blipFill>
        <p:spPr>
          <a:xfrm>
            <a:off x="2529190" y="979257"/>
            <a:ext cx="8015593" cy="2439528"/>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p:cNvSpPr>
            <a:spLocks noGrp="1"/>
          </p:cNvSpPr>
          <p:nvPr>
            <p:ph idx="1"/>
          </p:nvPr>
        </p:nvSpPr>
        <p:spPr>
          <a:xfrm>
            <a:off x="3312160" y="3501958"/>
            <a:ext cx="8397235" cy="2703580"/>
          </a:xfrm>
        </p:spPr>
        <p:txBody>
          <a:bodyPr anchor="ctr">
            <a:normAutofit/>
          </a:bodyPr>
          <a:lstStyle/>
          <a:p>
            <a:r>
              <a:rPr lang="en-US" sz="2200" b="0" i="0" dirty="0">
                <a:effectLst/>
              </a:rPr>
              <a:t>‘</a:t>
            </a:r>
            <a:r>
              <a:rPr lang="en-US" sz="2200" b="0" dirty="0">
                <a:effectLst/>
              </a:rPr>
              <a:t>A state of wellbeing in which every individual realizes his or her own potential, can cope with the normal stresses of life, can work productively and fruitfully and is able to contribute to her or his community</a:t>
            </a:r>
            <a:r>
              <a:rPr lang="en-US" sz="2200" dirty="0"/>
              <a:t>’</a:t>
            </a:r>
            <a:endParaRPr lang="en-US" sz="2200" b="0" dirty="0">
              <a:effectLst/>
            </a:endParaRPr>
          </a:p>
          <a:p>
            <a:r>
              <a:rPr lang="en-US" sz="2200" b="0" i="0" dirty="0">
                <a:effectLst/>
              </a:rPr>
              <a:t>It is a state of complete physical, mental and social wellbeing and not merely the absence of disease or infirmity</a:t>
            </a:r>
            <a:r>
              <a:rPr lang="en-US" sz="1800" b="0" i="0" dirty="0">
                <a:effectLst/>
                <a:latin typeface="Arial" panose="020B0604020202020204" pitchFamily="34" charset="0"/>
              </a:rPr>
              <a:t>.</a:t>
            </a:r>
            <a:endParaRPr lang="en-IN"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1"/>
          <a:srcRect l="9091" t="18182"/>
          <a:stretch>
            <a:fillRect/>
          </a:stretch>
        </p:blipFill>
        <p:spPr>
          <a:xfrm>
            <a:off x="20" y="10"/>
            <a:ext cx="12191980" cy="6857990"/>
          </a:xfrm>
          <a:prstGeom prst="rect">
            <a:avLst/>
          </a:prstGeom>
        </p:spPr>
      </p:pic>
      <p:sp>
        <p:nvSpPr>
          <p:cNvPr id="18" name="Rectangle 17"/>
          <p:cNvSpPr>
            <a:spLocks noGrp="1" noRot="1" noChangeAspect="1" noMove="1" noResize="1" noEditPoints="1" noAdjustHandles="1" noChangeArrowheads="1" noChangeShapeType="1" noTextEdit="1"/>
          </p:cNvSpPr>
          <p:nvPr/>
        </p:nvSpPr>
        <p:spPr bwMode="ltGray">
          <a:xfrm>
            <a:off x="7492064" y="321176"/>
            <a:ext cx="4332307"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363838" y="640263"/>
            <a:ext cx="4332307" cy="1344975"/>
          </a:xfrm>
        </p:spPr>
        <p:txBody>
          <a:bodyPr>
            <a:normAutofit/>
          </a:bodyPr>
          <a:lstStyle/>
          <a:p>
            <a:r>
              <a:rPr lang="en-US" sz="3200" dirty="0"/>
              <a:t>Choosing the right sport…</a:t>
            </a:r>
            <a:endParaRPr lang="en-IN" sz="3200" dirty="0"/>
          </a:p>
        </p:txBody>
      </p:sp>
      <p:sp>
        <p:nvSpPr>
          <p:cNvPr id="3" name="Content Placeholder 2"/>
          <p:cNvSpPr>
            <a:spLocks noGrp="1"/>
          </p:cNvSpPr>
          <p:nvPr>
            <p:ph idx="1"/>
          </p:nvPr>
        </p:nvSpPr>
        <p:spPr>
          <a:xfrm>
            <a:off x="7492064" y="2121763"/>
            <a:ext cx="4022052" cy="4095974"/>
          </a:xfrm>
        </p:spPr>
        <p:txBody>
          <a:bodyPr>
            <a:normAutofit/>
          </a:bodyPr>
          <a:lstStyle/>
          <a:p>
            <a:r>
              <a:rPr lang="en-US" sz="2000" dirty="0"/>
              <a:t>Try an assortment of sports first</a:t>
            </a:r>
            <a:endParaRPr lang="en-US" sz="2000" dirty="0"/>
          </a:p>
          <a:p>
            <a:r>
              <a:rPr lang="en-US" sz="2000" dirty="0"/>
              <a:t>Consider your physical attributes</a:t>
            </a:r>
            <a:endParaRPr lang="en-US" sz="2000" dirty="0"/>
          </a:p>
          <a:p>
            <a:r>
              <a:rPr lang="en-US" sz="2000" dirty="0"/>
              <a:t>Decide the type of exercise you want to focus on</a:t>
            </a:r>
            <a:endParaRPr lang="en-US" sz="2000" dirty="0"/>
          </a:p>
          <a:p>
            <a:r>
              <a:rPr lang="en-US" sz="2000" dirty="0"/>
              <a:t>Consider your personality, needs, interests</a:t>
            </a:r>
            <a:endParaRPr lang="en-US" sz="2000" dirty="0"/>
          </a:p>
          <a:p>
            <a:r>
              <a:rPr lang="en-US" sz="2000" dirty="0"/>
              <a:t>Understand your temperament, motivation</a:t>
            </a:r>
            <a:endParaRPr lang="en-US" sz="2000" dirty="0"/>
          </a:p>
          <a:p>
            <a:r>
              <a:rPr lang="en-US" sz="2000" dirty="0"/>
              <a:t>Set some goals for yourself before you start</a:t>
            </a:r>
            <a:endParaRPr lang="en-US" sz="2000" dirty="0"/>
          </a:p>
          <a:p>
            <a:r>
              <a:rPr lang="en-US" sz="2000" dirty="0"/>
              <a:t>Check your lifestyle</a:t>
            </a:r>
            <a:endParaRPr lang="en-US" sz="2000" dirty="0"/>
          </a:p>
          <a:p>
            <a:endParaRPr lang="en-IN" sz="18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2996" y="4571216"/>
            <a:ext cx="10906008" cy="1115415"/>
          </a:xfrm>
        </p:spPr>
        <p:txBody>
          <a:bodyPr vert="horz" lIns="91440" tIns="45720" rIns="91440" bIns="45720" rtlCol="0" anchor="b">
            <a:normAutofit/>
          </a:bodyPr>
          <a:lstStyle/>
          <a:p>
            <a:pPr algn="ctr"/>
            <a:r>
              <a:rPr lang="en-US" sz="4200"/>
              <a:t>Lifestyle factors that affect sports performance</a:t>
            </a:r>
            <a:endParaRPr lang="en-US" sz="4200" dirty="0"/>
          </a:p>
        </p:txBody>
      </p:sp>
      <p:pic>
        <p:nvPicPr>
          <p:cNvPr id="6" name="Picture 5"/>
          <p:cNvPicPr>
            <a:picLocks noChangeAspect="1"/>
          </p:cNvPicPr>
          <p:nvPr/>
        </p:nvPicPr>
        <p:blipFill>
          <a:blip r:embed="rId1"/>
          <a:stretch>
            <a:fillRect/>
          </a:stretch>
        </p:blipFill>
        <p:spPr>
          <a:xfrm>
            <a:off x="155625" y="865763"/>
            <a:ext cx="3317633" cy="3317633"/>
          </a:xfrm>
          <a:prstGeom prst="rect">
            <a:avLst/>
          </a:prstGeom>
        </p:spPr>
      </p:pic>
      <p:pic>
        <p:nvPicPr>
          <p:cNvPr id="5" name="Picture 4"/>
          <p:cNvPicPr>
            <a:picLocks noChangeAspect="1"/>
          </p:cNvPicPr>
          <p:nvPr/>
        </p:nvPicPr>
        <p:blipFill>
          <a:blip r:embed="rId2"/>
          <a:stretch>
            <a:fillRect/>
          </a:stretch>
        </p:blipFill>
        <p:spPr>
          <a:xfrm>
            <a:off x="3027266" y="865763"/>
            <a:ext cx="3317633" cy="3317633"/>
          </a:xfrm>
          <a:prstGeom prst="rect">
            <a:avLst/>
          </a:prstGeom>
        </p:spPr>
      </p:pic>
      <p:pic>
        <p:nvPicPr>
          <p:cNvPr id="7" name="Picture 6"/>
          <p:cNvPicPr>
            <a:picLocks noChangeAspect="1"/>
          </p:cNvPicPr>
          <p:nvPr/>
        </p:nvPicPr>
        <p:blipFill>
          <a:blip r:embed="rId3"/>
          <a:stretch>
            <a:fillRect/>
          </a:stretch>
        </p:blipFill>
        <p:spPr>
          <a:xfrm>
            <a:off x="5902500" y="924947"/>
            <a:ext cx="3258450" cy="3258450"/>
          </a:xfrm>
          <a:prstGeom prst="rect">
            <a:avLst/>
          </a:prstGeom>
        </p:spPr>
      </p:pic>
      <p:pic>
        <p:nvPicPr>
          <p:cNvPr id="4" name="Picture 3"/>
          <p:cNvPicPr>
            <a:picLocks noChangeAspect="1"/>
          </p:cNvPicPr>
          <p:nvPr/>
        </p:nvPicPr>
        <p:blipFill>
          <a:blip r:embed="rId4"/>
          <a:stretch>
            <a:fillRect/>
          </a:stretch>
        </p:blipFill>
        <p:spPr>
          <a:xfrm>
            <a:off x="8695341" y="865763"/>
            <a:ext cx="3317634" cy="3317634"/>
          </a:xfrm>
          <a:prstGeom prst="rect">
            <a:avLst/>
          </a:prstGeom>
        </p:spPr>
      </p:pic>
      <p:cxnSp>
        <p:nvCxnSpPr>
          <p:cNvPr id="27" name="Straight Connector 16"/>
          <p:cNvCxnSpPr>
            <a:cxnSpLocks noGrp="1" noRot="1" noChangeAspect="1" noMove="1" noResize="1" noEditPoints="1" noAdjustHandles="1" noChangeArrowheads="1" noChangeShapeType="1"/>
          </p:cNvCxnSpPr>
          <p:nvPr/>
        </p:nvCxnSpPr>
        <p:spPr>
          <a:xfrm>
            <a:off x="1524000" y="5778706"/>
            <a:ext cx="9144000" cy="0"/>
          </a:xfrm>
          <a:prstGeom prst="line">
            <a:avLst/>
          </a:prstGeom>
          <a:ln w="19050">
            <a:solidFill>
              <a:srgbClr val="5597FD"/>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c 11"/>
          <p:cNvSpPr>
            <a:spLocks noGrp="1" noRot="1" noChangeAspect="1" noMove="1" noResize="1" noEditPoints="1" noAdjustHandles="1" noChangeArrowheads="1" noChangeShapeType="1" noTextEdit="1"/>
          </p:cNvSpPr>
          <p:nvPr/>
        </p:nvSpPr>
        <p:spPr>
          <a:xfrm>
            <a:off x="7465099" y="486184"/>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itle 1"/>
          <p:cNvSpPr>
            <a:spLocks noGrp="1"/>
          </p:cNvSpPr>
          <p:nvPr>
            <p:ph type="title"/>
          </p:nvPr>
        </p:nvSpPr>
        <p:spPr>
          <a:xfrm>
            <a:off x="4184542" y="486184"/>
            <a:ext cx="7363990" cy="1325563"/>
          </a:xfrm>
        </p:spPr>
        <p:txBody>
          <a:bodyPr>
            <a:normAutofit/>
          </a:bodyPr>
          <a:lstStyle/>
          <a:p>
            <a:r>
              <a:rPr lang="en-US" dirty="0"/>
              <a:t>Debate</a:t>
            </a:r>
            <a:endParaRPr lang="en-IN" dirty="0"/>
          </a:p>
        </p:txBody>
      </p:sp>
      <p:pic>
        <p:nvPicPr>
          <p:cNvPr id="4" name="Picture 3"/>
          <p:cNvPicPr>
            <a:picLocks noChangeAspect="1"/>
          </p:cNvPicPr>
          <p:nvPr/>
        </p:nvPicPr>
        <p:blipFill rotWithShape="1">
          <a:blip r:embed="rId1"/>
          <a:srcRect r="3" b="3"/>
          <a:stretch>
            <a:fillRect/>
          </a:stretch>
        </p:blipFill>
        <p:spPr>
          <a:xfrm>
            <a:off x="581526" y="258142"/>
            <a:ext cx="3118718" cy="3118718"/>
          </a:xfrm>
          <a:custGeom>
            <a:avLst/>
            <a:gdLst/>
            <a:ahLst/>
            <a:cxnLst/>
            <a:rect l="l" t="t" r="r" b="b"/>
            <a:pathLst>
              <a:path w="2683042" h="2683042">
                <a:moveTo>
                  <a:pt x="102278" y="0"/>
                </a:moveTo>
                <a:lnTo>
                  <a:pt x="2580764" y="0"/>
                </a:lnTo>
                <a:cubicBezTo>
                  <a:pt x="2637251" y="0"/>
                  <a:pt x="2683042" y="45791"/>
                  <a:pt x="2683042" y="102278"/>
                </a:cubicBezTo>
                <a:lnTo>
                  <a:pt x="2683042" y="2580764"/>
                </a:lnTo>
                <a:cubicBezTo>
                  <a:pt x="2683042" y="2637251"/>
                  <a:pt x="2637251" y="2683042"/>
                  <a:pt x="2580764" y="2683042"/>
                </a:cubicBezTo>
                <a:lnTo>
                  <a:pt x="102278" y="2683042"/>
                </a:lnTo>
                <a:cubicBezTo>
                  <a:pt x="45791" y="2683042"/>
                  <a:pt x="0" y="2637251"/>
                  <a:pt x="0" y="2580764"/>
                </a:cubicBezTo>
                <a:lnTo>
                  <a:pt x="0" y="102278"/>
                </a:lnTo>
                <a:cubicBezTo>
                  <a:pt x="0" y="45791"/>
                  <a:pt x="45791" y="0"/>
                  <a:pt x="102278" y="0"/>
                </a:cubicBezTo>
                <a:close/>
              </a:path>
            </a:pathLst>
          </a:custGeom>
        </p:spPr>
      </p:pic>
      <p:pic>
        <p:nvPicPr>
          <p:cNvPr id="5" name="Picture 4"/>
          <p:cNvPicPr>
            <a:picLocks noChangeAspect="1"/>
          </p:cNvPicPr>
          <p:nvPr/>
        </p:nvPicPr>
        <p:blipFill rotWithShape="1">
          <a:blip r:embed="rId2"/>
          <a:srcRect r="3" b="3"/>
          <a:stretch>
            <a:fillRect/>
          </a:stretch>
        </p:blipFill>
        <p:spPr>
          <a:xfrm>
            <a:off x="581526" y="3486449"/>
            <a:ext cx="3118718" cy="3118718"/>
          </a:xfrm>
          <a:custGeom>
            <a:avLst/>
            <a:gdLst/>
            <a:ahLst/>
            <a:cxnLst/>
            <a:rect l="l" t="t" r="r" b="b"/>
            <a:pathLst>
              <a:path w="2683042" h="2683042">
                <a:moveTo>
                  <a:pt x="102278" y="0"/>
                </a:moveTo>
                <a:lnTo>
                  <a:pt x="2580764" y="0"/>
                </a:lnTo>
                <a:cubicBezTo>
                  <a:pt x="2637251" y="0"/>
                  <a:pt x="2683042" y="45791"/>
                  <a:pt x="2683042" y="102278"/>
                </a:cubicBezTo>
                <a:lnTo>
                  <a:pt x="2683042" y="2580764"/>
                </a:lnTo>
                <a:cubicBezTo>
                  <a:pt x="2683042" y="2637251"/>
                  <a:pt x="2637251" y="2683042"/>
                  <a:pt x="2580764" y="2683042"/>
                </a:cubicBezTo>
                <a:lnTo>
                  <a:pt x="102278" y="2683042"/>
                </a:lnTo>
                <a:cubicBezTo>
                  <a:pt x="45791" y="2683042"/>
                  <a:pt x="0" y="2637251"/>
                  <a:pt x="0" y="2580764"/>
                </a:cubicBezTo>
                <a:lnTo>
                  <a:pt x="0" y="102278"/>
                </a:lnTo>
                <a:cubicBezTo>
                  <a:pt x="0" y="45791"/>
                  <a:pt x="45791" y="0"/>
                  <a:pt x="102278" y="0"/>
                </a:cubicBezTo>
                <a:close/>
              </a:path>
            </a:pathLst>
          </a:custGeom>
        </p:spPr>
      </p:pic>
      <p:sp>
        <p:nvSpPr>
          <p:cNvPr id="3" name="Content Placeholder 2"/>
          <p:cNvSpPr>
            <a:spLocks noGrp="1"/>
          </p:cNvSpPr>
          <p:nvPr>
            <p:ph idx="1"/>
          </p:nvPr>
        </p:nvSpPr>
        <p:spPr>
          <a:xfrm>
            <a:off x="4184542" y="1946684"/>
            <a:ext cx="7363990" cy="4351338"/>
          </a:xfrm>
        </p:spPr>
        <p:txBody>
          <a:bodyPr>
            <a:normAutofit/>
          </a:bodyPr>
          <a:lstStyle/>
          <a:p>
            <a:r>
              <a:rPr lang="en-US" sz="2200" dirty="0"/>
              <a:t>Which is the sportiest country in the world?</a:t>
            </a:r>
            <a:endParaRPr lang="en-US" sz="2200" dirty="0"/>
          </a:p>
          <a:p>
            <a:r>
              <a:rPr lang="en-US" sz="2200" dirty="0"/>
              <a:t>O</a:t>
            </a:r>
            <a:r>
              <a:rPr lang="en-US" sz="2200" b="0" i="0" dirty="0">
                <a:effectLst/>
              </a:rPr>
              <a:t>ur country is best at which sports? Why is it strong at these?</a:t>
            </a:r>
            <a:endParaRPr lang="en-US" sz="2200" b="0" i="0" dirty="0">
              <a:effectLst/>
            </a:endParaRPr>
          </a:p>
          <a:p>
            <a:r>
              <a:rPr lang="en-US" sz="2200" b="0" i="0" dirty="0">
                <a:effectLst/>
              </a:rPr>
              <a:t>People compete in sports, games, the economy and many other areas of life. What is good and bad about competition?</a:t>
            </a:r>
            <a:endParaRPr lang="en-US" sz="2200" b="0" i="0" dirty="0">
              <a:effectLst/>
            </a:endParaRPr>
          </a:p>
          <a:p>
            <a:r>
              <a:rPr lang="en-US" sz="2200" b="0" i="0" dirty="0">
                <a:effectLst/>
              </a:rPr>
              <a:t>Is motor-racing really a sport? How much recognition should we give to the engineers and designers versus the drivers?</a:t>
            </a:r>
            <a:endParaRPr lang="en-US" sz="2200" b="0" i="0" dirty="0">
              <a:effectLst/>
            </a:endParaRPr>
          </a:p>
          <a:p>
            <a:r>
              <a:rPr lang="en-US" sz="2200" b="0" i="0" dirty="0">
                <a:effectLst/>
              </a:rPr>
              <a:t>What is different between sports and </a:t>
            </a:r>
            <a:r>
              <a:rPr lang="en-US" sz="2200" b="0" i="1" dirty="0">
                <a:effectLst/>
              </a:rPr>
              <a:t>e-sports?</a:t>
            </a:r>
            <a:endParaRPr lang="en-US" sz="2200" b="0" i="1" dirty="0">
              <a:effectLst/>
            </a:endParaRPr>
          </a:p>
          <a:p>
            <a:r>
              <a:rPr lang="en-US" sz="2200" b="0" i="0" dirty="0">
                <a:effectLst/>
              </a:rPr>
              <a:t>Should e-sports be included in the Olympics?</a:t>
            </a:r>
            <a:endParaRPr lang="en-US" sz="2200" b="0" i="0" dirty="0">
              <a:effectLst/>
            </a:endParaRPr>
          </a:p>
          <a:p>
            <a:r>
              <a:rPr lang="en-US" sz="2200" b="0" i="0" dirty="0">
                <a:effectLst/>
              </a:rPr>
              <a:t>Is there too much money in sport? Are </a:t>
            </a:r>
            <a:r>
              <a:rPr lang="en-US" sz="2200" b="0" i="1" dirty="0">
                <a:effectLst/>
              </a:rPr>
              <a:t>athletes</a:t>
            </a:r>
            <a:r>
              <a:rPr lang="en-US" sz="2200" b="0" i="0" dirty="0">
                <a:effectLst/>
              </a:rPr>
              <a:t> paid too much or too little?</a:t>
            </a:r>
            <a:endParaRPr lang="en-US" sz="2200" b="0" i="0" dirty="0">
              <a:effectLst/>
            </a:endParaRPr>
          </a:p>
          <a:p>
            <a:endParaRPr lang="en-US" sz="2200" b="0" i="0" dirty="0">
              <a:effectLst/>
            </a:endParaRPr>
          </a:p>
          <a:p>
            <a:endParaRPr lang="en-IN"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5"/>
          <p:cNvSpPr>
            <a:spLocks noGrp="1" noRot="1" noChangeAspect="1" noMove="1" noResize="1" noEditPoints="1" noAdjustHandles="1" noChangeArrowheads="1" noChangeShapeType="1" noTextEdit="1"/>
          </p:cNvSpPr>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4360" y="640263"/>
            <a:ext cx="3822192" cy="1344975"/>
          </a:xfrm>
        </p:spPr>
        <p:txBody>
          <a:bodyPr>
            <a:normAutofit/>
          </a:bodyPr>
          <a:lstStyle/>
          <a:p>
            <a:r>
              <a:rPr lang="en-US" sz="2800">
                <a:solidFill>
                  <a:schemeClr val="bg1"/>
                </a:solidFill>
              </a:rPr>
              <a:t>Mental Health Condition: Prevalence worldwide</a:t>
            </a:r>
            <a:endParaRPr lang="en-IN" sz="2800" dirty="0">
              <a:solidFill>
                <a:schemeClr val="bg1"/>
              </a:solidFill>
            </a:endParaRPr>
          </a:p>
        </p:txBody>
      </p:sp>
      <p:cxnSp>
        <p:nvCxnSpPr>
          <p:cNvPr id="21" name="Straight Connector 17"/>
          <p:cNvCxnSpPr>
            <a:cxnSpLocks noGrp="1" noRot="1" noChangeAspect="1" noMove="1" noResize="1" noEditPoints="1" noAdjustHandles="1" noChangeArrowheads="1" noChangeShapeType="1"/>
          </p:cNvCxnSpPr>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593610" y="2121763"/>
            <a:ext cx="4077030" cy="3773010"/>
          </a:xfrm>
        </p:spPr>
        <p:txBody>
          <a:bodyPr>
            <a:normAutofit/>
          </a:bodyPr>
          <a:lstStyle/>
          <a:p>
            <a:endParaRPr lang="en-US" sz="2000" dirty="0">
              <a:solidFill>
                <a:schemeClr val="bg1"/>
              </a:solidFill>
            </a:endParaRPr>
          </a:p>
          <a:p>
            <a:r>
              <a:rPr lang="en-US" sz="2200" dirty="0">
                <a:solidFill>
                  <a:schemeClr val="bg1"/>
                </a:solidFill>
              </a:rPr>
              <a:t>Depression:			3.3 in 100 people</a:t>
            </a:r>
            <a:endParaRPr lang="en-US" sz="2200" dirty="0">
              <a:solidFill>
                <a:schemeClr val="bg1"/>
              </a:solidFill>
            </a:endParaRPr>
          </a:p>
          <a:p>
            <a:r>
              <a:rPr lang="en-US" sz="2200" dirty="0">
                <a:solidFill>
                  <a:schemeClr val="bg1"/>
                </a:solidFill>
              </a:rPr>
              <a:t>Generalized anxiety disorder:	5.9 in 100 people</a:t>
            </a:r>
            <a:endParaRPr lang="en-US" sz="2200" dirty="0">
              <a:solidFill>
                <a:schemeClr val="bg1"/>
              </a:solidFill>
            </a:endParaRPr>
          </a:p>
          <a:p>
            <a:r>
              <a:rPr lang="en-US" sz="2200" dirty="0">
                <a:solidFill>
                  <a:schemeClr val="bg1"/>
                </a:solidFill>
              </a:rPr>
              <a:t>Panic disorder:			0.6 in 100 people</a:t>
            </a:r>
            <a:endParaRPr lang="en-US" sz="2200" dirty="0">
              <a:solidFill>
                <a:schemeClr val="bg1"/>
              </a:solidFill>
            </a:endParaRPr>
          </a:p>
          <a:p>
            <a:r>
              <a:rPr lang="en-US" sz="2200" dirty="0">
                <a:solidFill>
                  <a:schemeClr val="bg1"/>
                </a:solidFill>
              </a:rPr>
              <a:t>Mixed anxiety &amp; depression:	7.8 in 100 people</a:t>
            </a:r>
            <a:endParaRPr lang="en-IN" sz="2200" dirty="0">
              <a:solidFill>
                <a:schemeClr val="bg1"/>
              </a:solidFill>
            </a:endParaRPr>
          </a:p>
        </p:txBody>
      </p:sp>
      <p:pic>
        <p:nvPicPr>
          <p:cNvPr id="4" name="Picture 3"/>
          <p:cNvPicPr>
            <a:picLocks noChangeAspect="1"/>
          </p:cNvPicPr>
          <p:nvPr/>
        </p:nvPicPr>
        <p:blipFill>
          <a:blip r:embed="rId1"/>
          <a:stretch>
            <a:fillRect/>
          </a:stretch>
        </p:blipFill>
        <p:spPr>
          <a:xfrm>
            <a:off x="5110716" y="1133151"/>
            <a:ext cx="6596652" cy="443624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 name="Arc 11"/>
          <p:cNvSpPr>
            <a:spLocks noGrp="1" noRot="1" noChangeAspect="1" noMove="1" noResize="1" noEditPoints="1" noAdjustHandles="1" noChangeArrowheads="1" noChangeShapeType="1" noTextEdit="1"/>
          </p:cNvSpPr>
          <p:nvPr/>
        </p:nvSpPr>
        <p:spPr>
          <a:xfrm rot="6269068">
            <a:off x="8717845" y="3339275"/>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Timeline&#10;&#10;Description automatically generated"/>
          <p:cNvPicPr>
            <a:picLocks noChangeAspect="1"/>
          </p:cNvPicPr>
          <p:nvPr/>
        </p:nvPicPr>
        <p:blipFill rotWithShape="1">
          <a:blip r:embed="rId1"/>
          <a:srcRect b="10486"/>
          <a:stretch>
            <a:fillRect/>
          </a:stretch>
        </p:blipFill>
        <p:spPr>
          <a:xfrm>
            <a:off x="2091448" y="543090"/>
            <a:ext cx="7801584" cy="2374392"/>
          </a:xfrm>
          <a:custGeom>
            <a:avLst/>
            <a:gdLst/>
            <a:ahLst/>
            <a:cxnLst/>
            <a:rect l="l" t="t" r="r" b="b"/>
            <a:pathLst>
              <a:path w="10580201" h="2957472">
                <a:moveTo>
                  <a:pt x="88961" y="0"/>
                </a:moveTo>
                <a:lnTo>
                  <a:pt x="10491240" y="0"/>
                </a:lnTo>
                <a:cubicBezTo>
                  <a:pt x="10540372" y="0"/>
                  <a:pt x="10580201" y="39829"/>
                  <a:pt x="10580201" y="88961"/>
                </a:cubicBezTo>
                <a:lnTo>
                  <a:pt x="10580201" y="2868511"/>
                </a:lnTo>
                <a:cubicBezTo>
                  <a:pt x="10580201" y="2917643"/>
                  <a:pt x="10540372" y="2957472"/>
                  <a:pt x="10491240" y="2957472"/>
                </a:cubicBezTo>
                <a:lnTo>
                  <a:pt x="88961" y="2957472"/>
                </a:lnTo>
                <a:cubicBezTo>
                  <a:pt x="39829" y="2957472"/>
                  <a:pt x="0" y="2917643"/>
                  <a:pt x="0" y="2868511"/>
                </a:cubicBezTo>
                <a:lnTo>
                  <a:pt x="0" y="88961"/>
                </a:lnTo>
                <a:cubicBezTo>
                  <a:pt x="0" y="39829"/>
                  <a:pt x="39829" y="0"/>
                  <a:pt x="88961" y="0"/>
                </a:cubicBezTo>
                <a:close/>
              </a:path>
            </a:pathLst>
          </a:custGeom>
        </p:spPr>
      </p:pic>
      <p:sp>
        <p:nvSpPr>
          <p:cNvPr id="3" name="Content Placeholder 2"/>
          <p:cNvSpPr>
            <a:spLocks noGrp="1"/>
          </p:cNvSpPr>
          <p:nvPr>
            <p:ph idx="1"/>
          </p:nvPr>
        </p:nvSpPr>
        <p:spPr>
          <a:xfrm>
            <a:off x="1237290" y="3151710"/>
            <a:ext cx="10542906" cy="3142085"/>
          </a:xfrm>
        </p:spPr>
        <p:txBody>
          <a:bodyPr>
            <a:noAutofit/>
          </a:bodyPr>
          <a:lstStyle/>
          <a:p>
            <a:r>
              <a:rPr lang="en-US" sz="2200" b="0" i="0" dirty="0">
                <a:effectLst/>
                <a:latin typeface="Calibri" panose="020F0502020204030204" pitchFamily="34" charset="0"/>
              </a:rPr>
              <a:t>Mental health problems are common; account for the largest single source of disability </a:t>
            </a:r>
            <a:endParaRPr lang="en-US" sz="2200" b="0" i="0" dirty="0">
              <a:effectLst/>
              <a:latin typeface="Calibri" panose="020F0502020204030204" pitchFamily="34" charset="0"/>
            </a:endParaRPr>
          </a:p>
          <a:p>
            <a:r>
              <a:rPr lang="en-US" sz="2200" dirty="0">
                <a:latin typeface="Calibri" panose="020F0502020204030204" pitchFamily="34" charset="0"/>
              </a:rPr>
              <a:t>E</a:t>
            </a:r>
            <a:r>
              <a:rPr lang="en-US" sz="2200" b="0" i="0" dirty="0">
                <a:effectLst/>
                <a:latin typeface="Calibri" panose="020F0502020204030204" pitchFamily="34" charset="0"/>
              </a:rPr>
              <a:t>vidence linking physical activity with enhanced mental health &amp; wellbeing is </a:t>
            </a:r>
            <a:r>
              <a:rPr lang="en-US" sz="2200" dirty="0">
                <a:latin typeface="Calibri" panose="020F0502020204030204" pitchFamily="34" charset="0"/>
              </a:rPr>
              <a:t>well-known</a:t>
            </a:r>
            <a:endParaRPr lang="en-US" sz="2200" dirty="0">
              <a:latin typeface="Calibri" panose="020F0502020204030204" pitchFamily="34" charset="0"/>
            </a:endParaRPr>
          </a:p>
          <a:p>
            <a:r>
              <a:rPr lang="en-US" sz="2200" b="0" i="0" dirty="0">
                <a:effectLst/>
                <a:latin typeface="Calibri" panose="020F0502020204030204" pitchFamily="34" charset="0"/>
              </a:rPr>
              <a:t>The Royal College of Psychiatrists recognize exercise prescription as a treatment modality for a wide range of mental health conditions</a:t>
            </a:r>
            <a:endParaRPr lang="en-US" sz="2200" b="0" i="0" dirty="0">
              <a:effectLst/>
              <a:latin typeface="Calibri" panose="020F0502020204030204" pitchFamily="34" charset="0"/>
            </a:endParaRPr>
          </a:p>
          <a:p>
            <a:r>
              <a:rPr lang="en-US" sz="2200" b="0" i="0" dirty="0">
                <a:effectLst/>
                <a:latin typeface="Calibri" panose="020F0502020204030204" pitchFamily="34" charset="0"/>
              </a:rPr>
              <a:t>Strong evidence exists showing a 20-30% reduction in depression in adults who participate in physical activity daily </a:t>
            </a:r>
            <a:endParaRPr lang="en-US" sz="2200" dirty="0">
              <a:latin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1480" y="991443"/>
            <a:ext cx="4443154" cy="1087819"/>
          </a:xfrm>
        </p:spPr>
        <p:txBody>
          <a:bodyPr anchor="b">
            <a:normAutofit/>
          </a:bodyPr>
          <a:lstStyle/>
          <a:p>
            <a:r>
              <a:rPr lang="en-US" sz="3400" i="0">
                <a:effectLst/>
                <a:cs typeface="Heebo" panose="020B0604020202020204" pitchFamily="2" charset="-79"/>
              </a:rPr>
              <a:t>Did you know?</a:t>
            </a:r>
            <a:endParaRPr lang="en-IN" sz="3400"/>
          </a:p>
        </p:txBody>
      </p:sp>
      <p:sp>
        <p:nvSpPr>
          <p:cNvPr id="28" name="Rectangle 27"/>
          <p:cNvSpPr>
            <a:spLocks noGrp="1" noRot="1" noChangeAspect="1" noMove="1" noResize="1" noEditPoints="1" noAdjustHandles="1" noChangeArrowheads="1" noChangeShapeType="1" noTextEdit="1"/>
          </p:cNvSpPr>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0" name="Rectangle 29"/>
          <p:cNvSpPr>
            <a:spLocks noGrp="1" noRot="1" noChangeAspect="1" noMove="1" noResize="1" noEditPoints="1" noAdjustHandles="1" noChangeArrowheads="1" noChangeShapeType="1" noTextEdit="1"/>
          </p:cNvSpPr>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idx="1"/>
          </p:nvPr>
        </p:nvSpPr>
        <p:spPr>
          <a:xfrm>
            <a:off x="390078" y="2722197"/>
            <a:ext cx="5222782" cy="3492868"/>
          </a:xfrm>
        </p:spPr>
        <p:txBody>
          <a:bodyPr>
            <a:normAutofit/>
          </a:bodyPr>
          <a:lstStyle/>
          <a:p>
            <a:pPr>
              <a:buFont typeface="Arial" panose="020B0604020202020204" pitchFamily="34" charset="0"/>
              <a:buChar char="•"/>
            </a:pPr>
            <a:r>
              <a:rPr lang="en-US" sz="2200" dirty="0">
                <a:cs typeface="Heebo" panose="020B0604020202020204" pitchFamily="2" charset="-79"/>
              </a:rPr>
              <a:t>R</a:t>
            </a:r>
            <a:r>
              <a:rPr lang="en-US" sz="2200" b="0" i="0" dirty="0">
                <a:effectLst/>
                <a:cs typeface="Heebo" panose="020B0604020202020204" pitchFamily="2" charset="-79"/>
              </a:rPr>
              <a:t>esearch shows replacing academic lessons with physical activity does not have a detrimental impact on grades  </a:t>
            </a:r>
            <a:endParaRPr lang="en-US" sz="2200" b="0" i="0" dirty="0">
              <a:effectLst/>
              <a:cs typeface="Heebo" panose="020B0604020202020204" pitchFamily="2" charset="-79"/>
            </a:endParaRPr>
          </a:p>
          <a:p>
            <a:pPr>
              <a:buFont typeface="Arial" panose="020B0604020202020204" pitchFamily="34" charset="0"/>
              <a:buChar char="•"/>
            </a:pPr>
            <a:r>
              <a:rPr lang="en-US" sz="2200" dirty="0">
                <a:cs typeface="Heebo" panose="020B0604020202020204" pitchFamily="2" charset="-79"/>
              </a:rPr>
              <a:t>In fact, </a:t>
            </a:r>
            <a:r>
              <a:rPr lang="en-US" sz="2200" b="0" i="0" dirty="0">
                <a:effectLst/>
                <a:cs typeface="Heebo" panose="020B0604020202020204" pitchFamily="2" charset="-79"/>
              </a:rPr>
              <a:t>increased participation in physical activity leads to better grades</a:t>
            </a:r>
            <a:endParaRPr lang="en-US" sz="2200" b="0" i="0" dirty="0">
              <a:effectLst/>
              <a:cs typeface="Heebo" panose="020B0604020202020204" pitchFamily="2" charset="-79"/>
            </a:endParaRPr>
          </a:p>
          <a:p>
            <a:pPr>
              <a:buFont typeface="Arial" panose="020B0604020202020204" pitchFamily="34" charset="0"/>
              <a:buChar char="•"/>
            </a:pPr>
            <a:r>
              <a:rPr lang="en-US" sz="2200" b="0" i="0" dirty="0">
                <a:effectLst/>
                <a:cs typeface="Heebo" panose="020B0604020202020204" pitchFamily="2" charset="-79"/>
              </a:rPr>
              <a:t>Short amounts of exercise benefits executive functions.</a:t>
            </a:r>
            <a:endParaRPr lang="en-US" sz="2200" b="0" i="0" dirty="0">
              <a:effectLst/>
              <a:cs typeface="Heebo" panose="020B0604020202020204" pitchFamily="2" charset="-79"/>
            </a:endParaRPr>
          </a:p>
          <a:p>
            <a:endParaRPr lang="en-IN" sz="1800" dirty="0"/>
          </a:p>
        </p:txBody>
      </p:sp>
      <p:pic>
        <p:nvPicPr>
          <p:cNvPr id="5" name="Picture 4"/>
          <p:cNvPicPr>
            <a:picLocks noChangeAspect="1"/>
          </p:cNvPicPr>
          <p:nvPr/>
        </p:nvPicPr>
        <p:blipFill>
          <a:blip r:embed="rId1"/>
          <a:stretch>
            <a:fillRect/>
          </a:stretch>
        </p:blipFill>
        <p:spPr>
          <a:xfrm>
            <a:off x="5797294" y="1758214"/>
            <a:ext cx="6028945" cy="352693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1165412"/>
            <a:ext cx="9601200" cy="1006288"/>
          </a:xfrm>
        </p:spPr>
        <p:txBody>
          <a:bodyPr>
            <a:normAutofit/>
          </a:bodyPr>
          <a:lstStyle/>
          <a:p>
            <a:r>
              <a:rPr lang="en-US" sz="3600" dirty="0">
                <a:cs typeface="Calibri" panose="020F0502020204030204" pitchFamily="34" charset="0"/>
              </a:rPr>
              <a:t>Sports vs Academics</a:t>
            </a:r>
            <a:endParaRPr lang="en-IN" sz="3600" dirty="0">
              <a:cs typeface="Calibri" panose="020F0502020204030204" pitchFamily="34" charset="0"/>
            </a:endParaRPr>
          </a:p>
        </p:txBody>
      </p:sp>
      <p:pic>
        <p:nvPicPr>
          <p:cNvPr id="4" name="Content Placeholder 3"/>
          <p:cNvPicPr>
            <a:picLocks noGrp="1" noChangeAspect="1"/>
          </p:cNvPicPr>
          <p:nvPr>
            <p:ph idx="1"/>
          </p:nvPr>
        </p:nvPicPr>
        <p:blipFill>
          <a:blip r:embed="rId1"/>
          <a:stretch>
            <a:fillRect/>
          </a:stretch>
        </p:blipFill>
        <p:spPr>
          <a:xfrm>
            <a:off x="8140292" y="550528"/>
            <a:ext cx="3817894" cy="2383971"/>
          </a:xfrm>
          <a:prstGeom prst="rect">
            <a:avLst/>
          </a:prstGeom>
        </p:spPr>
      </p:pic>
      <p:sp>
        <p:nvSpPr>
          <p:cNvPr id="6" name="TextBox 5"/>
          <p:cNvSpPr txBox="1"/>
          <p:nvPr/>
        </p:nvSpPr>
        <p:spPr>
          <a:xfrm>
            <a:off x="1202048" y="2663041"/>
            <a:ext cx="10299670" cy="3170099"/>
          </a:xfrm>
          <a:prstGeom prst="rect">
            <a:avLst/>
          </a:prstGeom>
          <a:noFill/>
        </p:spPr>
        <p:txBody>
          <a:bodyPr wrap="square">
            <a:spAutoFit/>
          </a:bodyPr>
          <a:lstStyle/>
          <a:p>
            <a:pPr algn="l"/>
            <a:r>
              <a:rPr lang="en-US" sz="2000" b="1" i="0" dirty="0">
                <a:solidFill>
                  <a:srgbClr val="000000"/>
                </a:solidFill>
                <a:effectLst/>
                <a:latin typeface="Calibri" panose="020F0502020204030204" pitchFamily="34" charset="0"/>
                <a:cs typeface="Calibri" panose="020F0502020204030204" pitchFamily="34" charset="0"/>
              </a:rPr>
              <a:t>How does Rohan feel?</a:t>
            </a:r>
            <a:endParaRPr lang="en-US" sz="2000" b="0" i="0" dirty="0">
              <a:solidFill>
                <a:srgbClr val="0000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US" sz="2000" b="0" dirty="0">
                <a:solidFill>
                  <a:schemeClr val="accent4">
                    <a:lumMod val="50000"/>
                  </a:schemeClr>
                </a:solidFill>
                <a:effectLst/>
                <a:latin typeface="Calibri" panose="020F0502020204030204" pitchFamily="34" charset="0"/>
                <a:cs typeface="Calibri" panose="020F0502020204030204" pitchFamily="34" charset="0"/>
              </a:rPr>
              <a:t>"</a:t>
            </a:r>
            <a:r>
              <a:rPr lang="en-US" sz="2000" b="0" dirty="0">
                <a:solidFill>
                  <a:srgbClr val="003300"/>
                </a:solidFill>
                <a:effectLst/>
                <a:latin typeface="Calibri" panose="020F0502020204030204" pitchFamily="34" charset="0"/>
                <a:cs typeface="Calibri" panose="020F0502020204030204" pitchFamily="34" charset="0"/>
              </a:rPr>
              <a:t>My parents are great, but why do they always tell me what to do? It stresses me out."</a:t>
            </a:r>
            <a:endParaRPr lang="en-US" sz="2000" b="0" dirty="0">
              <a:solidFill>
                <a:srgbClr val="0033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US" sz="2000" b="0" dirty="0">
                <a:solidFill>
                  <a:srgbClr val="003300"/>
                </a:solidFill>
                <a:effectLst/>
                <a:latin typeface="Calibri" panose="020F0502020204030204" pitchFamily="34" charset="0"/>
                <a:cs typeface="Calibri" panose="020F0502020204030204" pitchFamily="34" charset="0"/>
              </a:rPr>
              <a:t>"Why does mom keep a tab on every minute of mine? She is over-scheduling me though I know that she wants me to focus on studies too."</a:t>
            </a:r>
            <a:endParaRPr lang="en-US" sz="2000" b="0" dirty="0">
              <a:solidFill>
                <a:srgbClr val="0033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US" sz="2000" b="0" dirty="0">
                <a:solidFill>
                  <a:srgbClr val="003300"/>
                </a:solidFill>
                <a:effectLst/>
                <a:latin typeface="Calibri" panose="020F0502020204030204" pitchFamily="34" charset="0"/>
                <a:cs typeface="Calibri" panose="020F0502020204030204" pitchFamily="34" charset="0"/>
              </a:rPr>
              <a:t>"It is like I'm never quite good enough; I can't fully please my parents, either in sports or studies.“</a:t>
            </a:r>
            <a:endParaRPr lang="en-US" sz="2000" b="0" dirty="0">
              <a:solidFill>
                <a:srgbClr val="003300"/>
              </a:solidFill>
              <a:effectLst/>
              <a:latin typeface="Calibri" panose="020F0502020204030204" pitchFamily="34" charset="0"/>
              <a:cs typeface="Calibri" panose="020F0502020204030204" pitchFamily="34" charset="0"/>
            </a:endParaRPr>
          </a:p>
          <a:p>
            <a:pPr algn="l"/>
            <a:endParaRPr lang="en-US" sz="2000" b="0" i="0" dirty="0">
              <a:solidFill>
                <a:srgbClr val="003300"/>
              </a:solidFill>
              <a:effectLst/>
              <a:latin typeface="Calibri" panose="020F0502020204030204" pitchFamily="34" charset="0"/>
              <a:cs typeface="Calibri" panose="020F0502020204030204" pitchFamily="34" charset="0"/>
            </a:endParaRPr>
          </a:p>
          <a:p>
            <a:pPr algn="l"/>
            <a:r>
              <a:rPr lang="en-US" sz="2000" b="1" i="0" dirty="0">
                <a:solidFill>
                  <a:srgbClr val="000000"/>
                </a:solidFill>
                <a:effectLst/>
                <a:latin typeface="Calibri" panose="020F0502020204030204" pitchFamily="34" charset="0"/>
                <a:cs typeface="Calibri" panose="020F0502020204030204" pitchFamily="34" charset="0"/>
              </a:rPr>
              <a:t>Rohan's mom has her own set of thoughts: </a:t>
            </a:r>
            <a:endParaRPr lang="en-US" sz="2000" b="1" i="0" dirty="0">
              <a:solidFill>
                <a:srgbClr val="0000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US" sz="2000" b="0" i="0" dirty="0">
                <a:solidFill>
                  <a:srgbClr val="A50021"/>
                </a:solidFill>
                <a:effectLst/>
                <a:latin typeface="Calibri" panose="020F0502020204030204" pitchFamily="34" charset="0"/>
                <a:cs typeface="Calibri" panose="020F0502020204030204" pitchFamily="34" charset="0"/>
              </a:rPr>
              <a:t>"By the time he is home, he will again be too tired to finish his homework."</a:t>
            </a:r>
            <a:endParaRPr lang="en-US" sz="2000" b="0" i="0" dirty="0">
              <a:solidFill>
                <a:srgbClr val="A50021"/>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US" sz="2000" b="0" i="0" dirty="0">
                <a:solidFill>
                  <a:srgbClr val="A50021"/>
                </a:solidFill>
                <a:effectLst/>
                <a:latin typeface="Calibri" panose="020F0502020204030204" pitchFamily="34" charset="0"/>
                <a:cs typeface="Calibri" panose="020F0502020204030204" pitchFamily="34" charset="0"/>
              </a:rPr>
              <a:t>"What if he doesn't turn out to be a good sports person and lags behind in studies too?"</a:t>
            </a:r>
            <a:endParaRPr lang="en-US" sz="2000" b="0" i="0" dirty="0">
              <a:solidFill>
                <a:srgbClr val="A50021"/>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US" sz="2000" b="0" i="0" dirty="0">
                <a:solidFill>
                  <a:srgbClr val="A50021"/>
                </a:solidFill>
                <a:effectLst/>
                <a:latin typeface="Calibri" panose="020F0502020204030204" pitchFamily="34" charset="0"/>
                <a:cs typeface="Calibri" panose="020F0502020204030204" pitchFamily="34" charset="0"/>
              </a:rPr>
              <a:t>"I hope he understands one day, that I am doing this for his own good!"</a:t>
            </a:r>
            <a:endParaRPr lang="en-US" sz="2000" b="0" i="0" dirty="0">
              <a:solidFill>
                <a:srgbClr val="A50021"/>
              </a:solidFill>
              <a:effectLst/>
              <a:latin typeface="Calibri" panose="020F0502020204030204" pitchFamily="34" charset="0"/>
              <a:cs typeface="Calibri" panose="020F0502020204030204" pitchFamily="34" charset="0"/>
            </a:endParaRPr>
          </a:p>
        </p:txBody>
      </p:sp>
      <p:sp>
        <p:nvSpPr>
          <p:cNvPr id="8" name="TextBox 7"/>
          <p:cNvSpPr txBox="1"/>
          <p:nvPr/>
        </p:nvSpPr>
        <p:spPr>
          <a:xfrm>
            <a:off x="3047999" y="6382891"/>
            <a:ext cx="7754471" cy="276999"/>
          </a:xfrm>
          <a:prstGeom prst="rect">
            <a:avLst/>
          </a:prstGeom>
          <a:noFill/>
        </p:spPr>
        <p:txBody>
          <a:bodyPr wrap="square">
            <a:spAutoFit/>
          </a:bodyPr>
          <a:lstStyle/>
          <a:p>
            <a:r>
              <a:rPr lang="en-IN" sz="1200" dirty="0">
                <a:latin typeface="Calibri" panose="020F0502020204030204" pitchFamily="34" charset="0"/>
                <a:cs typeface="Calibri" panose="020F0502020204030204" pitchFamily="34" charset="0"/>
              </a:rPr>
              <a:t>https://www.indiatoday.in/education-today/featurephilia/story/balancing-sports-and-academics-330125-2016-07-19</a:t>
            </a:r>
            <a:endParaRPr lang="en-IN" sz="1200" dirty="0">
              <a:latin typeface="Calibri" panose="020F0502020204030204" pitchFamily="34" charset="0"/>
              <a:cs typeface="Calibri" panose="020F050202020403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mj-lt"/>
                <a:ea typeface="+mj-ea"/>
                <a:cs typeface="+mj-cs"/>
              </a:rPr>
              <a:t>Benefits of sports activities</a:t>
            </a:r>
            <a:endParaRPr lang="en-US" sz="4800" kern="1200" dirty="0">
              <a:solidFill>
                <a:schemeClr val="tx1"/>
              </a:solidFill>
              <a:latin typeface="+mj-lt"/>
              <a:ea typeface="+mj-ea"/>
              <a:cs typeface="+mj-cs"/>
            </a:endParaRPr>
          </a:p>
        </p:txBody>
      </p:sp>
      <p:sp>
        <p:nvSpPr>
          <p:cNvPr id="15" name="Rectangle 10"/>
          <p:cNvSpPr>
            <a:spLocks noGrp="1" noRot="1" noChangeAspect="1" noMove="1" noResize="1" noEditPoints="1" noAdjustHandles="1" noChangeArrowheads="1" noChangeShapeType="1" noTextEdit="1"/>
          </p:cNvSpPr>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p:cNvSpPr>
            <a:spLocks noGrp="1" noRot="1" noChangeAspect="1" noMove="1" noResize="1" noEditPoints="1" noAdjustHandles="1" noChangeArrowheads="1" noChangeShapeType="1" noTextEdit="1"/>
          </p:cNvSpPr>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Content Placeholder 3"/>
          <p:cNvPicPr>
            <a:picLocks noGrp="1" noChangeAspect="1"/>
          </p:cNvPicPr>
          <p:nvPr>
            <p:ph idx="1"/>
          </p:nvPr>
        </p:nvPicPr>
        <p:blipFill>
          <a:blip r:embed="rId1"/>
          <a:stretch>
            <a:fillRect/>
          </a:stretch>
        </p:blipFill>
        <p:spPr>
          <a:xfrm>
            <a:off x="4864608" y="1231000"/>
            <a:ext cx="6846363" cy="424474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965430" y="836578"/>
            <a:ext cx="6586491" cy="905086"/>
          </a:xfrm>
        </p:spPr>
        <p:txBody>
          <a:bodyPr>
            <a:normAutofit/>
          </a:bodyPr>
          <a:lstStyle/>
          <a:p>
            <a:r>
              <a:rPr lang="en-US" sz="3600" dirty="0"/>
              <a:t>Why is this: Biological factors?</a:t>
            </a:r>
            <a:endParaRPr lang="en-IN" sz="3600" dirty="0"/>
          </a:p>
        </p:txBody>
      </p:sp>
      <p:sp>
        <p:nvSpPr>
          <p:cNvPr id="3" name="Content Placeholder 2"/>
          <p:cNvSpPr>
            <a:spLocks noGrp="1"/>
          </p:cNvSpPr>
          <p:nvPr>
            <p:ph idx="1"/>
          </p:nvPr>
        </p:nvSpPr>
        <p:spPr>
          <a:xfrm>
            <a:off x="5189169" y="2266544"/>
            <a:ext cx="6347836" cy="4406629"/>
          </a:xfrm>
        </p:spPr>
        <p:txBody>
          <a:bodyPr>
            <a:noAutofit/>
          </a:bodyPr>
          <a:lstStyle/>
          <a:p>
            <a:r>
              <a:rPr lang="en-US" sz="2200" dirty="0">
                <a:cs typeface="Heebo" panose="020B0604020202020204" pitchFamily="2" charset="-79"/>
              </a:rPr>
              <a:t>Exercise increases blood flow to the cortex of the brain; attribute to brain growth factor</a:t>
            </a:r>
            <a:endParaRPr lang="en-US" sz="2200" dirty="0">
              <a:cs typeface="Heebo" panose="020B0604020202020204" pitchFamily="2" charset="-79"/>
            </a:endParaRPr>
          </a:p>
          <a:p>
            <a:pPr>
              <a:buFont typeface="Arial" panose="020B0604020202020204" pitchFamily="34" charset="0"/>
              <a:buChar char="•"/>
            </a:pPr>
            <a:r>
              <a:rPr lang="en-US" sz="2200" b="0" i="0" dirty="0">
                <a:effectLst/>
                <a:cs typeface="Heebo" panose="020B0604020202020204" pitchFamily="2" charset="-79"/>
              </a:rPr>
              <a:t>Regular physical activity may reduce plasma noradrenaline (a vasoconstrictor which reduces blood flow to the brain)</a:t>
            </a:r>
            <a:endParaRPr lang="en-US" sz="2200" b="0" i="0" dirty="0">
              <a:effectLst/>
              <a:cs typeface="Heebo" panose="020B0604020202020204" pitchFamily="2" charset="-79"/>
            </a:endParaRPr>
          </a:p>
          <a:p>
            <a:r>
              <a:rPr lang="en-US" sz="2200" dirty="0"/>
              <a:t>Exercise positively impacts levels of serotonin, a chemical that stimulates the neurotransmitter norepinephrine, which improves mood</a:t>
            </a:r>
            <a:endParaRPr lang="en-US" sz="2200" dirty="0"/>
          </a:p>
          <a:p>
            <a:r>
              <a:rPr lang="en-US" sz="2200" dirty="0"/>
              <a:t>Physical activity releases endorphins, the body’s natural “happy chemicals,” and reduces levels of the stress hormone cortisol.</a:t>
            </a:r>
            <a:endParaRPr lang="en-US" sz="2200" dirty="0"/>
          </a:p>
          <a:p>
            <a:pPr>
              <a:buFont typeface="Arial" panose="020B0604020202020204" pitchFamily="34" charset="0"/>
              <a:buChar char="•"/>
            </a:pPr>
            <a:endParaRPr lang="en-US" sz="2200" b="0" i="0" dirty="0">
              <a:effectLst/>
              <a:cs typeface="Heebo" panose="020B0604020202020204" pitchFamily="2" charset="-79"/>
            </a:endParaRPr>
          </a:p>
          <a:p>
            <a:endParaRPr lang="en-IN" sz="2200" dirty="0"/>
          </a:p>
        </p:txBody>
      </p:sp>
      <p:pic>
        <p:nvPicPr>
          <p:cNvPr id="4" name="Picture 3"/>
          <p:cNvPicPr>
            <a:picLocks noChangeAspect="1"/>
          </p:cNvPicPr>
          <p:nvPr/>
        </p:nvPicPr>
        <p:blipFill rotWithShape="1">
          <a:blip r:embed="rId1"/>
          <a:srcRect l="32482" r="31525"/>
          <a:stretch>
            <a:fillRect/>
          </a:stretch>
        </p:blipFill>
        <p:spPr>
          <a:xfrm>
            <a:off x="20" y="10"/>
            <a:ext cx="4635571" cy="6857990"/>
          </a:xfrm>
          <a:prstGeom prst="rect">
            <a:avLst/>
          </a:prstGeom>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965430" y="1138136"/>
            <a:ext cx="6586491" cy="1167733"/>
          </a:xfrm>
        </p:spPr>
        <p:txBody>
          <a:bodyPr>
            <a:normAutofit/>
          </a:bodyPr>
          <a:lstStyle/>
          <a:p>
            <a:r>
              <a:rPr lang="en-US" sz="3600" dirty="0"/>
              <a:t>Why is this: Psychological factors?</a:t>
            </a:r>
            <a:endParaRPr lang="en-IN" sz="3600" dirty="0"/>
          </a:p>
        </p:txBody>
      </p:sp>
      <p:sp>
        <p:nvSpPr>
          <p:cNvPr id="3" name="Content Placeholder 2"/>
          <p:cNvSpPr>
            <a:spLocks noGrp="1"/>
          </p:cNvSpPr>
          <p:nvPr>
            <p:ph idx="1"/>
          </p:nvPr>
        </p:nvSpPr>
        <p:spPr>
          <a:xfrm>
            <a:off x="5204297" y="2438400"/>
            <a:ext cx="6347623" cy="3785419"/>
          </a:xfrm>
        </p:spPr>
        <p:txBody>
          <a:bodyPr>
            <a:normAutofit/>
          </a:bodyPr>
          <a:lstStyle/>
          <a:p>
            <a:r>
              <a:rPr lang="en-US" sz="2200" b="0" i="0" dirty="0">
                <a:effectLst/>
              </a:rPr>
              <a:t>Sports are associated with lower rates of stress, anxiety, depression, and suicidal behavior</a:t>
            </a:r>
            <a:endParaRPr lang="en-US" sz="2200" b="0" i="0" dirty="0">
              <a:effectLst/>
            </a:endParaRPr>
          </a:p>
          <a:p>
            <a:r>
              <a:rPr lang="en-US" sz="2200" b="0" i="0" dirty="0">
                <a:effectLst/>
              </a:rPr>
              <a:t>Participation in team sports reduces the risk of substance abuse and other reckless behaviors</a:t>
            </a:r>
            <a:endParaRPr lang="en-US" sz="2200" b="0" i="0" dirty="0">
              <a:effectLst/>
            </a:endParaRPr>
          </a:p>
          <a:p>
            <a:r>
              <a:rPr lang="en-US" sz="2200" b="0" i="0" dirty="0">
                <a:effectLst/>
              </a:rPr>
              <a:t>Team sports enhance resilience, empathy, confidence and empowerment</a:t>
            </a:r>
            <a:endParaRPr lang="en-US" sz="2200" b="0" i="0" dirty="0">
              <a:effectLst/>
            </a:endParaRPr>
          </a:p>
          <a:p>
            <a:r>
              <a:rPr lang="en-US" sz="2200" dirty="0"/>
              <a:t>I</a:t>
            </a:r>
            <a:r>
              <a:rPr lang="en-US" sz="2200" b="0" i="0" dirty="0">
                <a:effectLst/>
              </a:rPr>
              <a:t>ncrease executive functioning, creativity, cognitive development, and self-regulation</a:t>
            </a:r>
            <a:endParaRPr lang="en-US" sz="2200" b="0" i="0" dirty="0">
              <a:effectLst/>
            </a:endParaRPr>
          </a:p>
          <a:p>
            <a:r>
              <a:rPr lang="en-US" sz="2200" b="0" i="0" dirty="0">
                <a:effectLst/>
              </a:rPr>
              <a:t>Sleep improves which is essential for mental health</a:t>
            </a:r>
            <a:endParaRPr lang="en-US" sz="2200" b="0" i="0" dirty="0">
              <a:effectLst/>
            </a:endParaRPr>
          </a:p>
          <a:p>
            <a:endParaRPr lang="en-IN" sz="2200" dirty="0"/>
          </a:p>
        </p:txBody>
      </p:sp>
      <p:pic>
        <p:nvPicPr>
          <p:cNvPr id="5" name="Picture 4"/>
          <p:cNvPicPr>
            <a:picLocks noChangeAspect="1"/>
          </p:cNvPicPr>
          <p:nvPr/>
        </p:nvPicPr>
        <p:blipFill rotWithShape="1">
          <a:blip r:embed="rId1"/>
          <a:srcRect l="32926" r="22124"/>
          <a:stretch>
            <a:fillRect/>
          </a:stretch>
        </p:blipFill>
        <p:spPr>
          <a:xfrm>
            <a:off x="20" y="10"/>
            <a:ext cx="4635571" cy="6857990"/>
          </a:xfrm>
          <a:prstGeom prst="rect">
            <a:avLst/>
          </a:prstGeom>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7788</Words>
  <Application>WPS Presentation</Application>
  <PresentationFormat>Widescreen</PresentationFormat>
  <Paragraphs>185</Paragraphs>
  <Slides>22</Slides>
  <Notes>3</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22</vt:i4>
      </vt:variant>
    </vt:vector>
  </HeadingPairs>
  <TitlesOfParts>
    <vt:vector size="34" baseType="lpstr">
      <vt:lpstr>Arial</vt:lpstr>
      <vt:lpstr>SimSun</vt:lpstr>
      <vt:lpstr>Wingdings</vt:lpstr>
      <vt:lpstr>Calibri</vt:lpstr>
      <vt:lpstr>Calibri</vt:lpstr>
      <vt:lpstr>Heebo</vt:lpstr>
      <vt:lpstr>Segoe Print</vt:lpstr>
      <vt:lpstr>Calibri Light</vt:lpstr>
      <vt:lpstr>Microsoft YaHei</vt:lpstr>
      <vt:lpstr>Arial Unicode MS</vt:lpstr>
      <vt:lpstr>Overpass</vt:lpstr>
      <vt:lpstr>Office Theme</vt:lpstr>
      <vt:lpstr>Sports &amp; Mental Health</vt:lpstr>
      <vt:lpstr>Mental Health</vt:lpstr>
      <vt:lpstr>Mental Health Condition: Prevalence worldwide</vt:lpstr>
      <vt:lpstr>PowerPoint 演示文稿</vt:lpstr>
      <vt:lpstr>Did you know?</vt:lpstr>
      <vt:lpstr>Sports vs Academics</vt:lpstr>
      <vt:lpstr>Benefits of sports activities</vt:lpstr>
      <vt:lpstr>Why is this: Biological factors?</vt:lpstr>
      <vt:lpstr>Why is this: Psychological factors?</vt:lpstr>
      <vt:lpstr>Mental health in sports</vt:lpstr>
      <vt:lpstr>Sports anxiety</vt:lpstr>
      <vt:lpstr>Post Olympic depression syndrome</vt:lpstr>
      <vt:lpstr>Mental health issues in elite athletes</vt:lpstr>
      <vt:lpstr>Mental health issues in elite athletes</vt:lpstr>
      <vt:lpstr>Mental health challenges in elite athletes</vt:lpstr>
      <vt:lpstr>Mind of a Medalist</vt:lpstr>
      <vt:lpstr>Mind of a Medalist</vt:lpstr>
      <vt:lpstr>Some questions…</vt:lpstr>
      <vt:lpstr>Choosing the right sport</vt:lpstr>
      <vt:lpstr>Choosing the right sport…</vt:lpstr>
      <vt:lpstr>Lifestyle factors that affect sports performance</vt:lpstr>
      <vt:lpstr>Debate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Sports &amp; Mental Healh</dc:title>
  <dc:creator>Manas K Mandal</dc:creator>
  <cp:lastModifiedBy>abhin</cp:lastModifiedBy>
  <cp:revision>42</cp:revision>
  <dcterms:created xsi:type="dcterms:W3CDTF">2022-07-29T21:38:00Z</dcterms:created>
  <dcterms:modified xsi:type="dcterms:W3CDTF">2022-09-20T12:03:41Z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1282D0F55B7E47858CC3B20718B80E35</vt:lpwstr>
  </property>
  <property fmtid="{D5CDD505-2E9C-101B-9397-08002B2CF9AE}" pid="3" name="KSOProductBuildVer">
    <vt:lpwstr>1033-11.2.0.11254</vt:lpwstr>
  </property>
</Properties>
</file>

<file path=docProps/thumbnail.jpeg>
</file>